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8" r:id="rId2"/>
    <p:sldMasterId id="2147483696" r:id="rId3"/>
  </p:sldMasterIdLst>
  <p:notesMasterIdLst>
    <p:notesMasterId r:id="rId47"/>
  </p:notesMasterIdLst>
  <p:sldIdLst>
    <p:sldId id="256" r:id="rId4"/>
    <p:sldId id="273" r:id="rId5"/>
    <p:sldId id="257" r:id="rId6"/>
    <p:sldId id="259" r:id="rId7"/>
    <p:sldId id="274" r:id="rId8"/>
    <p:sldId id="260" r:id="rId9"/>
    <p:sldId id="270" r:id="rId10"/>
    <p:sldId id="261" r:id="rId11"/>
    <p:sldId id="262" r:id="rId12"/>
    <p:sldId id="263" r:id="rId13"/>
    <p:sldId id="264" r:id="rId14"/>
    <p:sldId id="265" r:id="rId15"/>
    <p:sldId id="266" r:id="rId16"/>
    <p:sldId id="267" r:id="rId17"/>
    <p:sldId id="293" r:id="rId18"/>
    <p:sldId id="295" r:id="rId19"/>
    <p:sldId id="296" r:id="rId20"/>
    <p:sldId id="298" r:id="rId21"/>
    <p:sldId id="297" r:id="rId22"/>
    <p:sldId id="268" r:id="rId23"/>
    <p:sldId id="271" r:id="rId24"/>
    <p:sldId id="275" r:id="rId25"/>
    <p:sldId id="276" r:id="rId26"/>
    <p:sldId id="280" r:id="rId27"/>
    <p:sldId id="281" r:id="rId28"/>
    <p:sldId id="272" r:id="rId29"/>
    <p:sldId id="269" r:id="rId30"/>
    <p:sldId id="277" r:id="rId31"/>
    <p:sldId id="278" r:id="rId32"/>
    <p:sldId id="279" r:id="rId33"/>
    <p:sldId id="283" r:id="rId34"/>
    <p:sldId id="282" r:id="rId35"/>
    <p:sldId id="292" r:id="rId36"/>
    <p:sldId id="290" r:id="rId37"/>
    <p:sldId id="291" r:id="rId38"/>
    <p:sldId id="284" r:id="rId39"/>
    <p:sldId id="285" r:id="rId40"/>
    <p:sldId id="286" r:id="rId41"/>
    <p:sldId id="287" r:id="rId42"/>
    <p:sldId id="288" r:id="rId43"/>
    <p:sldId id="299" r:id="rId44"/>
    <p:sldId id="300" r:id="rId45"/>
    <p:sldId id="258" r:id="rId46"/>
  </p:sldIdLst>
  <p:sldSz cx="12192000" cy="6858000"/>
  <p:notesSz cx="6858000" cy="9144000"/>
  <p:embeddedFontLst>
    <p:embeddedFont>
      <p:font typeface="Times Ext Roman plus" panose="02020603050405020304" pitchFamily="18" charset="0"/>
      <p:regular r:id="rId48"/>
      <p:bold r:id="rId49"/>
      <p:italic r:id="rId50"/>
    </p:embeddedFont>
    <p:embeddedFont>
      <p:font typeface="Garamond" panose="02020404030301010803" pitchFamily="18" charset="0"/>
      <p:regular r:id="rId51"/>
      <p:bold r:id="rId52"/>
      <p:italic r:id="rId53"/>
    </p:embeddedFont>
    <p:embeddedFont>
      <p:font typeface="Calibri Light" panose="020F0302020204030204" pitchFamily="34" charset="0"/>
      <p:regular r:id="rId54"/>
      <p:italic r:id="rId55"/>
    </p:embeddedFont>
    <p:embeddedFont>
      <p:font typeface="Century Gothic" panose="020B0502020202020204"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Wingdings 3" panose="05040102010807070707" pitchFamily="18" charset="2"/>
      <p:regular r:id="rId6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943"/>
    <a:srgbClr val="0B1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9286" autoAdjust="0"/>
  </p:normalViewPr>
  <p:slideViewPr>
    <p:cSldViewPr snapToGrid="0">
      <p:cViewPr varScale="1">
        <p:scale>
          <a:sx n="116" d="100"/>
          <a:sy n="116" d="100"/>
        </p:scale>
        <p:origin x="102" y="126"/>
      </p:cViewPr>
      <p:guideLst/>
    </p:cSldViewPr>
  </p:slideViewPr>
  <p:notesTextViewPr>
    <p:cViewPr>
      <p:scale>
        <a:sx n="1" d="1"/>
        <a:sy n="1" d="1"/>
      </p:scale>
      <p:origin x="0" y="-1506"/>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F2B74-313F-44B6-9BCE-C658C3D3504D}" type="datetimeFigureOut">
              <a:rPr lang="ru-RU" smtClean="0"/>
              <a:t>04.08.2016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285A9-17BF-4550-990D-9EFA360036F5}" type="slidenum">
              <a:rPr lang="ru-RU" smtClean="0"/>
              <a:t>‹#›</a:t>
            </a:fld>
            <a:endParaRPr lang="ru-RU"/>
          </a:p>
        </p:txBody>
      </p:sp>
    </p:spTree>
    <p:extLst>
      <p:ext uri="{BB962C8B-B14F-4D97-AF65-F5344CB8AC3E}">
        <p14:creationId xmlns:p14="http://schemas.microsoft.com/office/powerpoint/2010/main" val="412126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 стоит пытаться</a:t>
            </a:r>
            <a:r>
              <a:rPr lang="ru-RU" baseline="0" dirty="0" smtClean="0"/>
              <a:t> доказать истинность Бахауллы, ссылаясь на проповедуемые Им принципы. Повеления исходят от Бога, и даже если они нам не нравятся, мы должны их исполнять из любви к Богу. </a:t>
            </a:r>
          </a:p>
          <a:p>
            <a:r>
              <a:rPr lang="ru-RU" baseline="0" dirty="0" smtClean="0"/>
              <a:t>Бахаулла сказал в </a:t>
            </a:r>
            <a:r>
              <a:rPr lang="ru-RU" baseline="0" dirty="0" err="1" smtClean="0"/>
              <a:t>Китаб</a:t>
            </a:r>
            <a:r>
              <a:rPr lang="ru-RU" baseline="0" dirty="0" smtClean="0"/>
              <a:t>-и-</a:t>
            </a:r>
            <a:r>
              <a:rPr lang="ru-RU" baseline="0" dirty="0" err="1" smtClean="0"/>
              <a:t>Агдас</a:t>
            </a:r>
            <a:r>
              <a:rPr lang="ru-RU" baseline="0" dirty="0" smtClean="0"/>
              <a:t>:</a:t>
            </a:r>
          </a:p>
          <a:p>
            <a:r>
              <a:rPr lang="ru-RU" sz="1200" kern="1200" dirty="0" smtClean="0">
                <a:solidFill>
                  <a:schemeClr val="tx1"/>
                </a:solidFill>
                <a:effectLst/>
                <a:latin typeface="+mn-lt"/>
                <a:ea typeface="+mn-ea"/>
                <a:cs typeface="+mn-cs"/>
              </a:rPr>
              <a:t>«С небес Моей всемогущей славы Уста Моего владычества обратились к Моему творению с такими словами: </a:t>
            </a:r>
            <a:r>
              <a:rPr lang="en-US" sz="120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Соблюдайте заповеди Мои ради любви к Моей Красоте</a:t>
            </a:r>
            <a:r>
              <a:rPr lang="en-US" sz="120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То есть,  как видите, именно сначала идёт любовь к Красоте</a:t>
            </a:r>
            <a:r>
              <a:rPr lang="ru-RU" sz="1200" kern="1200" baseline="0" dirty="0" smtClean="0">
                <a:solidFill>
                  <a:schemeClr val="tx1"/>
                </a:solidFill>
                <a:effectLst/>
                <a:latin typeface="+mn-lt"/>
                <a:ea typeface="+mn-ea"/>
                <a:cs typeface="+mn-cs"/>
              </a:rPr>
              <a:t> Божией, и только потом мы будем готовы исполнять Его повеления.</a:t>
            </a:r>
          </a:p>
          <a:p>
            <a:endParaRPr lang="ru-RU" sz="1200" kern="1200" baseline="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«Всё сущее явлено на свет по Его непреложному повелению. Когда законы Мои восходят, как солнце, на небе Моего речения, каждому следует неуклонно соблюдать их, хотя бы повеление Моё раскололо небеса всякой религии. Он вершит, что пожелает. Он избирает, и никто не оспорит выбора Его. Воистину, что установлено Им, Наивозлюбленным, то и возлюблено». </a:t>
            </a:r>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2</a:t>
            </a:fld>
            <a:endParaRPr lang="ru-RU"/>
          </a:p>
        </p:txBody>
      </p:sp>
    </p:spTree>
    <p:extLst>
      <p:ext uri="{BB962C8B-B14F-4D97-AF65-F5344CB8AC3E}">
        <p14:creationId xmlns:p14="http://schemas.microsoft.com/office/powerpoint/2010/main" val="197822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Именно так образуются звёзды и галактики. В обычной жизни такого не бывает — сам собой порядок</a:t>
            </a:r>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18</a:t>
            </a:fld>
            <a:endParaRPr lang="ru-RU"/>
          </a:p>
        </p:txBody>
      </p:sp>
    </p:spTree>
    <p:extLst>
      <p:ext uri="{BB962C8B-B14F-4D97-AF65-F5344CB8AC3E}">
        <p14:creationId xmlns:p14="http://schemas.microsoft.com/office/powerpoint/2010/main" val="275963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Возьмём непустое множество объектов </a:t>
            </a:r>
            <a:r>
              <a:rPr lang="en-US" sz="1200" kern="1200" dirty="0" smtClean="0">
                <a:solidFill>
                  <a:schemeClr val="tx1"/>
                </a:solidFill>
                <a:effectLst/>
                <a:latin typeface="+mn-lt"/>
                <a:ea typeface="+mn-ea"/>
                <a:cs typeface="+mn-cs"/>
              </a:rPr>
              <a:t>V</a:t>
            </a:r>
            <a:r>
              <a:rPr lang="ru-RU" sz="1200" kern="1200" dirty="0" smtClean="0">
                <a:solidFill>
                  <a:schemeClr val="tx1"/>
                </a:solidFill>
                <a:effectLst/>
                <a:latin typeface="+mn-lt"/>
                <a:ea typeface="+mn-ea"/>
                <a:cs typeface="+mn-cs"/>
              </a:rPr>
              <a:t>, между которыми существует отношение причинности </a:t>
            </a:r>
            <a:r>
              <a:rPr lang="en-US" sz="1200" kern="1200" dirty="0" smtClean="0">
                <a:solidFill>
                  <a:schemeClr val="tx1"/>
                </a:solidFill>
                <a:effectLst/>
                <a:latin typeface="+mn-lt"/>
                <a:ea typeface="+mn-ea"/>
                <a:cs typeface="+mn-cs"/>
              </a:rPr>
              <a:t>a </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a:t>
            </a:r>
            <a:r>
              <a:rPr lang="ru-RU" sz="1200" kern="1200" dirty="0" smtClean="0">
                <a:solidFill>
                  <a:schemeClr val="tx1"/>
                </a:solidFill>
                <a:effectLst/>
                <a:latin typeface="+mn-lt"/>
                <a:ea typeface="+mn-ea"/>
                <a:cs typeface="+mn-cs"/>
              </a:rPr>
              <a:t>. Мы также целиком принимаем все рассмотренные выше отношения причинности и принцип причинности (но, как выяснится позже, нам не потребуется принципа транзитивности).</a:t>
            </a:r>
          </a:p>
          <a:p>
            <a:r>
              <a:rPr lang="ru-RU" sz="1200" kern="1200" dirty="0" smtClean="0">
                <a:solidFill>
                  <a:schemeClr val="tx1"/>
                </a:solidFill>
                <a:effectLst/>
                <a:latin typeface="+mn-lt"/>
                <a:ea typeface="+mn-ea"/>
                <a:cs typeface="+mn-cs"/>
              </a:rPr>
              <a:t>Главное нововведение Авиценны состоит в том, что мы вводим второе отношение между объектами (которое мы обозначим как </a:t>
            </a:r>
            <a:r>
              <a:rPr lang="ru-RU" sz="1200" kern="1200" dirty="0" smtClean="0">
                <a:solidFill>
                  <a:schemeClr val="tx1"/>
                </a:solidFill>
                <a:effectLst/>
                <a:latin typeface="+mn-lt"/>
                <a:ea typeface="+mn-ea"/>
                <a:cs typeface="+mn-cs"/>
                <a:sym typeface="Symbol" panose="05050102010706020507" pitchFamily="18" charset="2"/>
              </a:rPr>
              <a:t></a:t>
            </a:r>
            <a:r>
              <a:rPr lang="ru-RU" sz="1200" kern="1200" dirty="0" smtClean="0">
                <a:solidFill>
                  <a:schemeClr val="tx1"/>
                </a:solidFill>
                <a:effectLst/>
                <a:latin typeface="+mn-lt"/>
                <a:ea typeface="+mn-ea"/>
                <a:cs typeface="+mn-cs"/>
              </a:rPr>
              <a:t>). Основная идея состоит в том, что некий объект может состоять из других объектов. Таким образом, отношение между объектами </a:t>
            </a:r>
            <a:r>
              <a:rPr lang="en-US" sz="1200" kern="1200" dirty="0" smtClean="0">
                <a:solidFill>
                  <a:schemeClr val="tx1"/>
                </a:solidFill>
                <a:effectLst/>
                <a:latin typeface="+mn-lt"/>
                <a:ea typeface="+mn-ea"/>
                <a:cs typeface="+mn-cs"/>
              </a:rPr>
              <a:t>a</a:t>
            </a:r>
            <a:r>
              <a:rPr lang="ru-RU" sz="1200" kern="1200" dirty="0" smtClean="0">
                <a:solidFill>
                  <a:schemeClr val="tx1"/>
                </a:solidFill>
                <a:effectLst/>
                <a:latin typeface="+mn-lt"/>
                <a:ea typeface="+mn-ea"/>
                <a:cs typeface="+mn-cs"/>
                <a:sym typeface="Symbol" panose="05050102010706020507" pitchFamily="18" charset="2"/>
              </a:rPr>
              <a:t></a:t>
            </a:r>
            <a:r>
              <a:rPr lang="en-US" sz="1200" kern="1200" dirty="0" smtClean="0">
                <a:solidFill>
                  <a:schemeClr val="tx1"/>
                </a:solidFill>
                <a:effectLst/>
                <a:latin typeface="+mn-lt"/>
                <a:ea typeface="+mn-ea"/>
                <a:cs typeface="+mn-cs"/>
              </a:rPr>
              <a:t>b </a:t>
            </a:r>
            <a:r>
              <a:rPr lang="ru-RU" sz="1200" kern="1200" dirty="0" smtClean="0">
                <a:solidFill>
                  <a:schemeClr val="tx1"/>
                </a:solidFill>
                <a:effectLst/>
                <a:latin typeface="+mn-lt"/>
                <a:ea typeface="+mn-ea"/>
                <a:cs typeface="+mn-cs"/>
              </a:rPr>
              <a:t>читается как «</a:t>
            </a:r>
            <a:r>
              <a:rPr lang="en-US" sz="1200" kern="1200" dirty="0" smtClean="0">
                <a:solidFill>
                  <a:schemeClr val="tx1"/>
                </a:solidFill>
                <a:effectLst/>
                <a:latin typeface="+mn-lt"/>
                <a:ea typeface="+mn-ea"/>
                <a:cs typeface="+mn-cs"/>
              </a:rPr>
              <a:t>a </a:t>
            </a:r>
            <a:r>
              <a:rPr lang="ru-RU" sz="1200" kern="1200" dirty="0" smtClean="0">
                <a:solidFill>
                  <a:schemeClr val="tx1"/>
                </a:solidFill>
                <a:effectLst/>
                <a:latin typeface="+mn-lt"/>
                <a:ea typeface="+mn-ea"/>
                <a:cs typeface="+mn-cs"/>
              </a:rPr>
              <a:t>является компонентом </a:t>
            </a:r>
            <a:r>
              <a:rPr lang="en-US" sz="1200" kern="1200" dirty="0"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 Объект </a:t>
            </a:r>
            <a:r>
              <a:rPr lang="en-US" sz="1200" kern="1200" dirty="0" smtClean="0">
                <a:solidFill>
                  <a:schemeClr val="tx1"/>
                </a:solidFill>
                <a:effectLst/>
                <a:latin typeface="+mn-lt"/>
                <a:ea typeface="+mn-ea"/>
                <a:cs typeface="+mn-cs"/>
              </a:rPr>
              <a:t>b </a:t>
            </a:r>
            <a:r>
              <a:rPr lang="ru-RU" sz="1200" kern="1200" dirty="0" smtClean="0">
                <a:solidFill>
                  <a:schemeClr val="tx1"/>
                </a:solidFill>
                <a:effectLst/>
                <a:latin typeface="+mn-lt"/>
                <a:ea typeface="+mn-ea"/>
                <a:cs typeface="+mn-cs"/>
              </a:rPr>
              <a:t>называется </a:t>
            </a:r>
            <a:r>
              <a:rPr lang="ru-RU" sz="1200" i="1" kern="1200" dirty="0" smtClean="0">
                <a:solidFill>
                  <a:schemeClr val="tx1"/>
                </a:solidFill>
                <a:effectLst/>
                <a:latin typeface="+mn-lt"/>
                <a:ea typeface="+mn-ea"/>
                <a:cs typeface="+mn-cs"/>
              </a:rPr>
              <a:t>простым</a:t>
            </a:r>
            <a:r>
              <a:rPr lang="ru-RU" sz="1200" kern="1200" dirty="0" smtClean="0">
                <a:solidFill>
                  <a:schemeClr val="tx1"/>
                </a:solidFill>
                <a:effectLst/>
                <a:latin typeface="+mn-lt"/>
                <a:ea typeface="+mn-ea"/>
                <a:cs typeface="+mn-cs"/>
              </a:rPr>
              <a:t> (или </a:t>
            </a:r>
            <a:r>
              <a:rPr lang="ru-RU" sz="1200" i="1" kern="1200" dirty="0" smtClean="0">
                <a:solidFill>
                  <a:schemeClr val="tx1"/>
                </a:solidFill>
                <a:effectLst/>
                <a:latin typeface="+mn-lt"/>
                <a:ea typeface="+mn-ea"/>
                <a:cs typeface="+mn-cs"/>
              </a:rPr>
              <a:t>несоставным</a:t>
            </a:r>
            <a:r>
              <a:rPr lang="ru-RU" sz="1200" kern="1200" dirty="0" smtClean="0">
                <a:solidFill>
                  <a:schemeClr val="tx1"/>
                </a:solidFill>
                <a:effectLst/>
                <a:latin typeface="+mn-lt"/>
                <a:ea typeface="+mn-ea"/>
                <a:cs typeface="+mn-cs"/>
              </a:rPr>
              <a:t>), если у него нет компонентов. В этом случае, ни для какого </a:t>
            </a:r>
            <a:r>
              <a:rPr lang="en-US" sz="1200" kern="1200" dirty="0" smtClean="0">
                <a:solidFill>
                  <a:schemeClr val="tx1"/>
                </a:solidFill>
                <a:effectLst/>
                <a:latin typeface="+mn-lt"/>
                <a:ea typeface="+mn-ea"/>
                <a:cs typeface="+mn-cs"/>
              </a:rPr>
              <a:t>a </a:t>
            </a:r>
            <a:r>
              <a:rPr lang="ru-RU" sz="1200" kern="1200" dirty="0" smtClean="0">
                <a:solidFill>
                  <a:schemeClr val="tx1"/>
                </a:solidFill>
                <a:effectLst/>
                <a:latin typeface="+mn-lt"/>
                <a:ea typeface="+mn-ea"/>
                <a:cs typeface="+mn-cs"/>
              </a:rPr>
              <a:t>не выполняется отношение </a:t>
            </a:r>
            <a:r>
              <a:rPr lang="en-US" sz="1200" kern="1200" dirty="0" smtClean="0">
                <a:solidFill>
                  <a:schemeClr val="tx1"/>
                </a:solidFill>
                <a:effectLst/>
                <a:latin typeface="+mn-lt"/>
                <a:ea typeface="+mn-ea"/>
                <a:cs typeface="+mn-cs"/>
              </a:rPr>
              <a:t>a</a:t>
            </a:r>
            <a:r>
              <a:rPr lang="ru-RU" sz="1200" kern="1200" dirty="0" smtClean="0">
                <a:solidFill>
                  <a:schemeClr val="tx1"/>
                </a:solidFill>
                <a:effectLst/>
                <a:latin typeface="+mn-lt"/>
                <a:ea typeface="+mn-ea"/>
                <a:cs typeface="+mn-cs"/>
                <a:sym typeface="Symbol" panose="05050102010706020507" pitchFamily="18" charset="2"/>
              </a:rPr>
              <a:t></a:t>
            </a:r>
            <a:r>
              <a:rPr lang="en-US" sz="1200" kern="1200" dirty="0"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 Если у объекта </a:t>
            </a:r>
            <a:r>
              <a:rPr lang="en-US" sz="1200" kern="1200" dirty="0" smtClean="0">
                <a:solidFill>
                  <a:schemeClr val="tx1"/>
                </a:solidFill>
                <a:effectLst/>
                <a:latin typeface="+mn-lt"/>
                <a:ea typeface="+mn-ea"/>
                <a:cs typeface="+mn-cs"/>
              </a:rPr>
              <a:t>b </a:t>
            </a:r>
            <a:r>
              <a:rPr lang="ru-RU" sz="1200" kern="1200" dirty="0" smtClean="0">
                <a:solidFill>
                  <a:schemeClr val="tx1"/>
                </a:solidFill>
                <a:effectLst/>
                <a:latin typeface="+mn-lt"/>
                <a:ea typeface="+mn-ea"/>
                <a:cs typeface="+mn-cs"/>
              </a:rPr>
              <a:t>есть хотя бы один компонент, то </a:t>
            </a:r>
            <a:r>
              <a:rPr lang="en-US" sz="1200" kern="1200" dirty="0"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 называется составным.</a:t>
            </a:r>
          </a:p>
          <a:p>
            <a:r>
              <a:rPr lang="ru-RU" sz="1200" kern="1200" dirty="0" smtClean="0">
                <a:solidFill>
                  <a:schemeClr val="tx1"/>
                </a:solidFill>
                <a:effectLst/>
                <a:latin typeface="+mn-lt"/>
                <a:ea typeface="+mn-ea"/>
                <a:cs typeface="+mn-cs"/>
              </a:rPr>
              <a:t>Таким образом, согласно подходу Авиценны, объекты можно классифицировать по двум атрибутам: обусловленный – необусловленный и простой – составной, что даёт в итоге четыре логически возможных варианта. Отмечая этот факт, Авиценна прибегает к метафизическим аргументам, чтобы исключить одну из этих четырёх возможностей, а именно, необусловленного составного объекта. Так возникает следующий </a:t>
            </a:r>
            <a:r>
              <a:rPr lang="ru-RU" sz="1200" i="1" kern="1200" dirty="0" smtClean="0">
                <a:solidFill>
                  <a:schemeClr val="tx1"/>
                </a:solidFill>
                <a:effectLst/>
                <a:latin typeface="+mn-lt"/>
                <a:ea typeface="+mn-ea"/>
                <a:cs typeface="+mn-cs"/>
              </a:rPr>
              <a:t>строгий принцип сопряжённости</a:t>
            </a:r>
            <a:r>
              <a:rPr lang="ru-RU" sz="1200" kern="1200" dirty="0" smtClean="0">
                <a:solidFill>
                  <a:schemeClr val="tx1"/>
                </a:solidFill>
                <a:effectLst/>
                <a:latin typeface="+mn-lt"/>
                <a:ea typeface="+mn-ea"/>
                <a:cs typeface="+mn-cs"/>
              </a:rPr>
              <a:t>, который мы пока примем: «Ни один составной объект не является необусловленным, или, что то же самое, всякий составной объект обусловлен».</a:t>
            </a:r>
          </a:p>
          <a:p>
            <a:r>
              <a:rPr lang="ru-RU" sz="1200" kern="1200" dirty="0" smtClean="0">
                <a:solidFill>
                  <a:schemeClr val="tx1"/>
                </a:solidFill>
                <a:effectLst/>
                <a:latin typeface="+mn-lt"/>
                <a:ea typeface="+mn-ea"/>
                <a:cs typeface="+mn-cs"/>
              </a:rPr>
              <a:t>Один из аргументов, использованных Авиценной для обоснования строгого принципа сопряжённости, звучит следующим образом.</a:t>
            </a:r>
          </a:p>
          <a:p>
            <a:r>
              <a:rPr lang="ru-RU" sz="1200" kern="1200" dirty="0" smtClean="0">
                <a:solidFill>
                  <a:schemeClr val="tx1"/>
                </a:solidFill>
                <a:effectLst/>
                <a:latin typeface="+mn-lt"/>
                <a:ea typeface="+mn-ea"/>
                <a:cs typeface="+mn-cs"/>
              </a:rPr>
              <a:t>Необусловленный объект самодостаточен, он обязан своим существованием только себе самому. Однако составные объекты существуют благодаря своим компонентам, а не благодаря целому (т.е. объекту целиком, в отличие от его частей). Следовательно, никакой составной объект не может быть самодостаточным, т.е. необусловленным.</a:t>
            </a:r>
          </a:p>
          <a:p>
            <a:r>
              <a:rPr lang="ru-RU" sz="1200" kern="1200" dirty="0" smtClean="0">
                <a:solidFill>
                  <a:schemeClr val="tx1"/>
                </a:solidFill>
                <a:effectLst/>
                <a:latin typeface="+mn-lt"/>
                <a:ea typeface="+mn-ea"/>
                <a:cs typeface="+mn-cs"/>
              </a:rPr>
              <a:t>Более того, рассуждает далее Авиценна, всякий наблюдаемый, материальный объект (т.е. </a:t>
            </a:r>
            <a:r>
              <a:rPr lang="ru-RU" sz="1200" i="1" kern="1200" dirty="0" smtClean="0">
                <a:solidFill>
                  <a:schemeClr val="tx1"/>
                </a:solidFill>
                <a:effectLst/>
                <a:latin typeface="+mn-lt"/>
                <a:ea typeface="+mn-ea"/>
                <a:cs typeface="+mn-cs"/>
              </a:rPr>
              <a:t>макро</a:t>
            </a:r>
            <a:r>
              <a:rPr lang="ru-RU" sz="1200" kern="1200" dirty="0" smtClean="0">
                <a:solidFill>
                  <a:schemeClr val="tx1"/>
                </a:solidFill>
                <a:effectLst/>
                <a:latin typeface="+mn-lt"/>
                <a:ea typeface="+mn-ea"/>
                <a:cs typeface="+mn-cs"/>
              </a:rPr>
              <a:t>объект) имеет физические части, т.е. является составным. Таким образом, любой простой объект должен быть бестелесным (нефизическим) и незримым (ненаблюдаемым). Наконец, он утверждает, уже не столь убедительно, что может существовать не более одного необусловленного объекта, ибо, по крайней мере, один из двух необусловленных объектов будет составным, включая в себя то, чем эти два объекта схожи (оба они </a:t>
            </a:r>
            <a:r>
              <a:rPr lang="ru-RU" sz="1200" kern="1200" dirty="0" err="1" smtClean="0">
                <a:solidFill>
                  <a:schemeClr val="tx1"/>
                </a:solidFill>
                <a:effectLst/>
                <a:latin typeface="+mn-lt"/>
                <a:ea typeface="+mn-ea"/>
                <a:cs typeface="+mn-cs"/>
              </a:rPr>
              <a:t>необусловлены</a:t>
            </a:r>
            <a:r>
              <a:rPr lang="ru-RU" sz="1200" kern="1200" dirty="0" smtClean="0">
                <a:solidFill>
                  <a:schemeClr val="tx1"/>
                </a:solidFill>
                <a:effectLst/>
                <a:latin typeface="+mn-lt"/>
                <a:ea typeface="+mn-ea"/>
                <a:cs typeface="+mn-cs"/>
              </a:rPr>
              <a:t>) и то, чем они отличаются. На настоящий момент мы просто примем существование </a:t>
            </a:r>
            <a:r>
              <a:rPr lang="ru-RU" sz="1200" i="1" kern="1200" dirty="0" smtClean="0">
                <a:solidFill>
                  <a:schemeClr val="tx1"/>
                </a:solidFill>
                <a:effectLst/>
                <a:latin typeface="+mn-lt"/>
                <a:ea typeface="+mn-ea"/>
                <a:cs typeface="+mn-cs"/>
              </a:rPr>
              <a:t>принципа единственности</a:t>
            </a:r>
            <a:r>
              <a:rPr lang="ru-RU" sz="1200" kern="1200" dirty="0" smtClean="0">
                <a:solidFill>
                  <a:schemeClr val="tx1"/>
                </a:solidFill>
                <a:effectLst/>
                <a:latin typeface="+mn-lt"/>
                <a:ea typeface="+mn-ea"/>
                <a:cs typeface="+mn-cs"/>
              </a:rPr>
              <a:t>: «Существует максимум один необусловленный объект».</a:t>
            </a:r>
          </a:p>
          <a:p>
            <a:r>
              <a:rPr lang="ru-RU" sz="1200" kern="1200" dirty="0" smtClean="0">
                <a:solidFill>
                  <a:schemeClr val="tx1"/>
                </a:solidFill>
                <a:effectLst/>
                <a:latin typeface="+mn-lt"/>
                <a:ea typeface="+mn-ea"/>
                <a:cs typeface="+mn-cs"/>
              </a:rPr>
              <a:t>Для того, чтобы представить доказательство Авиценны в логически последовательной манере, нам потребуется ещё один принцип, который мы назовём </a:t>
            </a:r>
            <a:r>
              <a:rPr lang="ru-RU" sz="1200" i="1" kern="1200" dirty="0" smtClean="0">
                <a:solidFill>
                  <a:schemeClr val="tx1"/>
                </a:solidFill>
                <a:effectLst/>
                <a:latin typeface="+mn-lt"/>
                <a:ea typeface="+mn-ea"/>
                <a:cs typeface="+mn-cs"/>
              </a:rPr>
              <a:t>принцип мощности</a:t>
            </a:r>
            <a:r>
              <a:rPr lang="ru-RU" sz="1200" kern="1200" dirty="0" smtClean="0">
                <a:solidFill>
                  <a:schemeClr val="tx1"/>
                </a:solidFill>
                <a:effectLst/>
                <a:latin typeface="+mn-lt"/>
                <a:ea typeface="+mn-ea"/>
                <a:cs typeface="+mn-cs"/>
              </a:rPr>
              <a:t>: если </a:t>
            </a:r>
            <a:r>
              <a:rPr lang="en-US" sz="1200" kern="1200" dirty="0" smtClean="0">
                <a:solidFill>
                  <a:schemeClr val="tx1"/>
                </a:solidFill>
                <a:effectLst/>
                <a:latin typeface="+mn-lt"/>
                <a:ea typeface="+mn-ea"/>
                <a:cs typeface="+mn-cs"/>
              </a:rPr>
              <a:t>a </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 </a:t>
            </a:r>
            <a:r>
              <a:rPr lang="ru-RU" sz="1200" kern="1200" dirty="0" smtClean="0">
                <a:solidFill>
                  <a:schemeClr val="tx1"/>
                </a:solidFill>
                <a:effectLst/>
                <a:latin typeface="+mn-lt"/>
                <a:ea typeface="+mn-ea"/>
                <a:cs typeface="+mn-cs"/>
              </a:rPr>
              <a:t>и </a:t>
            </a:r>
            <a:r>
              <a:rPr lang="en-US" sz="1200" kern="1200" dirty="0" err="1" smtClean="0">
                <a:solidFill>
                  <a:schemeClr val="tx1"/>
                </a:solidFill>
                <a:effectLst/>
                <a:latin typeface="+mn-lt"/>
                <a:ea typeface="+mn-ea"/>
                <a:cs typeface="+mn-cs"/>
              </a:rPr>
              <a:t>c</a:t>
            </a:r>
            <a:r>
              <a:rPr lang="en-US" sz="1200" kern="1200" dirty="0" err="1" smtClean="0">
                <a:solidFill>
                  <a:schemeClr val="tx1"/>
                </a:solidFill>
                <a:effectLst/>
                <a:latin typeface="+mn-lt"/>
                <a:ea typeface="+mn-ea"/>
                <a:cs typeface="+mn-cs"/>
                <a:sym typeface="Symbol" panose="05050102010706020507" pitchFamily="18" charset="2"/>
              </a:rPr>
              <a:t></a:t>
            </a:r>
            <a:r>
              <a:rPr lang="en-US" sz="1200" kern="1200" dirty="0" err="1"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 то </a:t>
            </a:r>
            <a:r>
              <a:rPr lang="en-US" sz="1200" kern="1200" dirty="0" smtClean="0">
                <a:solidFill>
                  <a:schemeClr val="tx1"/>
                </a:solidFill>
                <a:effectLst/>
                <a:latin typeface="+mn-lt"/>
                <a:ea typeface="+mn-ea"/>
                <a:cs typeface="+mn-cs"/>
              </a:rPr>
              <a:t>a </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c</a:t>
            </a:r>
            <a:r>
              <a:rPr lang="ru-RU" sz="1200" kern="1200" dirty="0" smtClean="0">
                <a:solidFill>
                  <a:schemeClr val="tx1"/>
                </a:solidFill>
                <a:effectLst/>
                <a:latin typeface="+mn-lt"/>
                <a:ea typeface="+mn-ea"/>
                <a:cs typeface="+mn-cs"/>
              </a:rPr>
              <a:t>; всякая причина </a:t>
            </a:r>
            <a:r>
              <a:rPr lang="en-US" sz="1200" kern="1200" dirty="0" smtClean="0">
                <a:solidFill>
                  <a:schemeClr val="tx1"/>
                </a:solidFill>
                <a:effectLst/>
                <a:latin typeface="+mn-lt"/>
                <a:ea typeface="+mn-ea"/>
                <a:cs typeface="+mn-cs"/>
              </a:rPr>
              <a:t>a</a:t>
            </a:r>
            <a:r>
              <a:rPr lang="ru-RU" sz="1200" kern="1200" dirty="0" smtClean="0">
                <a:solidFill>
                  <a:schemeClr val="tx1"/>
                </a:solidFill>
                <a:effectLst/>
                <a:latin typeface="+mn-lt"/>
                <a:ea typeface="+mn-ea"/>
                <a:cs typeface="+mn-cs"/>
              </a:rPr>
              <a:t> составного объекта </a:t>
            </a:r>
            <a:r>
              <a:rPr lang="en-US" sz="1200" kern="1200" dirty="0"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 является также причиной любого из компонентов </a:t>
            </a:r>
            <a:r>
              <a:rPr lang="en-US" sz="1200" kern="1200" dirty="0"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 Хотя Авиценна не формулирует этот принцип, он использует его в явном виде, из чего следует, что он считал этот принцип неотъемлемой частью логики отношений между причинностью и качеством сложности объектов.</a:t>
            </a:r>
            <a:r>
              <a:rPr lang="ru-RU" dirty="0" smtClean="0">
                <a:effectLst/>
              </a:rPr>
              <a:t>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Полная версия доказательства: </a:t>
            </a:r>
          </a:p>
          <a:p>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19</a:t>
            </a:fld>
            <a:endParaRPr lang="ru-RU"/>
          </a:p>
        </p:txBody>
      </p:sp>
    </p:spTree>
    <p:extLst>
      <p:ext uri="{BB962C8B-B14F-4D97-AF65-F5344CB8AC3E}">
        <p14:creationId xmlns:p14="http://schemas.microsoft.com/office/powerpoint/2010/main" val="2651211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Абдул-Баха говорит:</a:t>
            </a:r>
          </a:p>
          <a:p>
            <a:r>
              <a:rPr lang="ru-RU" sz="1200" i="1" kern="1200" dirty="0"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Если бы вы пришли в то благословенное место [</a:t>
            </a:r>
            <a:r>
              <a:rPr lang="ru-RU" sz="1200" i="1" kern="1200" dirty="0" err="1"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Акку</a:t>
            </a:r>
            <a:r>
              <a:rPr lang="ru-RU" sz="1200" i="1" kern="1200" dirty="0"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 во дни явления лучезарного Светоча, если бы вы достигли двора Его присутствия и были свидетелем Его сияющей красоты, вы бы поняли, что Его учение и совершенство не нуждались в дополнительных доказательствах. Просто удостоившись чести вступить в Его присутствие, многие души стали убеждёнными верующими; другие доказательства после этого им были уже не нужны. Даже те люди, что отвергли Его и ненавидели самой жгучей ненавистью, после встречи свидетельствовали о величии Бахауллы, говоря: «Это великий человек, но как жаль, что Он делает такие заявления! А так всё, что Он говорит, вполне приемлемо».[277]</a:t>
            </a:r>
          </a:p>
          <a:p>
            <a:r>
              <a:rPr lang="ru-RU" sz="1200" kern="1200" dirty="0"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χβ</a:t>
            </a:r>
            <a:r>
              <a:rPr lang="ru-RU" sz="1200" kern="1200" dirty="0" err="1"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джδ</a:t>
            </a:r>
            <a:r>
              <a:rPr lang="ru-RU" sz="1200" kern="1200" dirty="0"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 </a:t>
            </a:r>
            <a:r>
              <a:rPr lang="ru-RU" sz="1200" kern="1200" dirty="0" err="1"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мδрз</a:t>
            </a:r>
            <a:r>
              <a:rPr lang="ru-RU" sz="1200" kern="1200" dirty="0"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β Хайдар-‘Алδ, верующий, живший в Акке, был свидетелем множества таких встреч. Он комментирует их следующим образом:</a:t>
            </a:r>
          </a:p>
          <a:p>
            <a:r>
              <a:rPr lang="ru-RU" sz="1200" i="1" kern="1200" dirty="0"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Хотя [Бахаулла] выказывал искреннее сострадание и нежную заботу и относился к каждому, кто попадал в Его присутствие, с большой любовью и смирением, и часто делал юмористические замечания, чтобы посетители расслабились и не чувствовали себя стеснённо, тем не менее, ни один человек, будь он верующим или неверующим, учёным или неграмотным, мудрым или глупым, не был в состоянии произнести десять слов в Его присутствии так, как обычно привык разговаривать. На самом деле, многие обнаруживали, что их сотрясает дрожь и они не могут изречь ни слова.</a:t>
            </a:r>
          </a:p>
          <a:p>
            <a:r>
              <a:rPr lang="ru-RU" sz="1200" i="1" kern="1200" dirty="0" smtClean="0">
                <a:solidFill>
                  <a:schemeClr val="tx1"/>
                </a:solidFill>
                <a:effectLst/>
                <a:latin typeface="Times Ext Roman plus" panose="02020603050405020304" pitchFamily="18" charset="0"/>
                <a:ea typeface="Times Ext Roman plus" panose="02020603050405020304" pitchFamily="18" charset="0"/>
                <a:cs typeface="Times Ext Roman plus" panose="02020603050405020304" pitchFamily="18" charset="0"/>
              </a:rPr>
              <a:t>Некоторые люди просили разрешения посетить Его с единственной целью — поспорить и затеять перепалку. В знак милости со Своей стороны, а также для того, чтобы завершить свидетельство и провозгласить убедительные доказательства, Он давал им разрешения предстать перед престолом Его величия и славы. Когда они входили в комнату, слышали Его голос, приветствующий их, и взор их падал на Его Лик, сияющий светом величия, они ошеломлённо простирались ниц у Его двери. Затем они входили и садились. Когда Он показывал им, где сесть, они оказывались не в состоянии произнести ни слова и забывали все свои вопросы. Когда наставала пора уходить, они невольно кланялись Ему. Некоторые преображались под влиянием встречи с Ним и преисполнялись предельной искренностью и преданностью, иные превращались в Его поклонников, в то время как другие покидали Его присутствие невежественными и беспечными, объясняя случившееся с ними действием колдовства... Говоря кратко, щедроты, изливавшиеся на человека в результате достижения Его присутствия, невозможно описать или охватить умом. Доказательство Солнца — само Солнце.[278]</a:t>
            </a:r>
          </a:p>
          <a:p>
            <a:endParaRPr lang="ru-RU" dirty="0">
              <a:latin typeface="Times Ext Roman plus" panose="02020603050405020304" pitchFamily="18" charset="0"/>
              <a:ea typeface="Times Ext Roman plus" panose="02020603050405020304" pitchFamily="18" charset="0"/>
              <a:cs typeface="Times Ext Roman plus" panose="02020603050405020304" pitchFamily="18" charset="0"/>
            </a:endParaRPr>
          </a:p>
        </p:txBody>
      </p:sp>
      <p:sp>
        <p:nvSpPr>
          <p:cNvPr id="4" name="Номер слайда 3"/>
          <p:cNvSpPr>
            <a:spLocks noGrp="1"/>
          </p:cNvSpPr>
          <p:nvPr>
            <p:ph type="sldNum" sz="quarter" idx="10"/>
          </p:nvPr>
        </p:nvSpPr>
        <p:spPr/>
        <p:txBody>
          <a:bodyPr/>
          <a:lstStyle/>
          <a:p>
            <a:fld id="{D81285A9-17BF-4550-990D-9EFA360036F5}" type="slidenum">
              <a:rPr lang="ru-RU" smtClean="0"/>
              <a:t>38</a:t>
            </a:fld>
            <a:endParaRPr lang="ru-RU"/>
          </a:p>
        </p:txBody>
      </p:sp>
    </p:spTree>
    <p:extLst>
      <p:ext uri="{BB962C8B-B14F-4D97-AF65-F5344CB8AC3E}">
        <p14:creationId xmlns:p14="http://schemas.microsoft.com/office/powerpoint/2010/main" val="3309455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И ещё среди знаков Его — чудо Его речей, красота Его слога, скорость, с которой Он являл Свои Писания... Самой жизнью твоей клянусь! Сие ясно как день для всякого, кто воззрит на сие оком справедливости.[266]</a:t>
            </a:r>
          </a:p>
          <a:p>
            <a:r>
              <a:rPr lang="ru-RU" sz="1200" kern="1200" dirty="0" smtClean="0">
                <a:solidFill>
                  <a:schemeClr val="tx1"/>
                </a:solidFill>
                <a:effectLst/>
                <a:latin typeface="+mn-lt"/>
                <a:ea typeface="+mn-ea"/>
                <a:cs typeface="+mn-cs"/>
              </a:rPr>
              <a:t>Этот феномен,— документально подтверждённый, засвидетельствованный очевидцами и неоднократно описанный в их воспоминаниях,— невозможно адекватно объяснить никаким, даже самым блестящим, образованием…</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Большинство Его «трудов», строго говоря, не относятся к категории «Писаний» в буквальном смысле этого слова: они диктовались Им и записывались кем-то из секретарей, которые позже переписывали их начисто. Бахаулла затем проверял точность расшифровки стенограммы и прикладывал Свою печать или ставил подпись. Во время диктовки слова срывались с Его уст таким потоком, что изнемогали даже самые одарённые стенографисты. У Него почти никогда не было возможности предварительно обдумать или отрепетировать Свою речь, так как в основном это были ответы на письма, содержания которых Он никак не мог знать заранее. Во время диктовки Он не делал пауз, чтобы подобрать нужное слово, никогда не терял нити рассуждений и не требовал убрать уже записанную фразу с целью заменить её другой.</a:t>
            </a:r>
          </a:p>
          <a:p>
            <a:r>
              <a:rPr lang="ru-RU" sz="1200" kern="1200" dirty="0" smtClean="0">
                <a:solidFill>
                  <a:schemeClr val="tx1"/>
                </a:solidFill>
                <a:effectLst/>
                <a:latin typeface="+mn-lt"/>
                <a:ea typeface="+mn-ea"/>
                <a:cs typeface="+mn-cs"/>
              </a:rPr>
              <a:t>После расшифровки стенограммы Бахаулла проверял окончательный вариант, иногда добавляя заметки на полях или исправляя неправильно понятое секретарём слово. При этом, однако, Он никогда не пытался пересмотреть или отшлифовать надиктованный Им текст. Когда нагрузка была слишком большой или поджимало время, Он иногда отказывался от личной проверки чистовика, вместо этого диктуя ту же Скрижаль второй раз по памяти, в то время как секретарь смотрел в корректуру и поправлял её, если это было необходимо.[267]</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Бахаулла продолжал являть Свои Писания до конца Своей жизни, практически каждый день, причём нередко диктовка продолжалась несколько часов кряду. Например, за два дня и две ночи Он явил </a:t>
            </a:r>
            <a:r>
              <a:rPr lang="ru-RU" sz="1200" kern="1200" dirty="0" err="1" smtClean="0">
                <a:solidFill>
                  <a:schemeClr val="tx1"/>
                </a:solidFill>
                <a:effectLst/>
                <a:latin typeface="+mn-lt"/>
                <a:ea typeface="+mn-ea"/>
                <a:cs typeface="+mn-cs"/>
              </a:rPr>
              <a:t>Китаб</a:t>
            </a:r>
            <a:r>
              <a:rPr lang="ru-RU" sz="1200" kern="1200" dirty="0" smtClean="0">
                <a:solidFill>
                  <a:schemeClr val="tx1"/>
                </a:solidFill>
                <a:effectLst/>
                <a:latin typeface="+mn-lt"/>
                <a:ea typeface="+mn-ea"/>
                <a:cs typeface="+mn-cs"/>
              </a:rPr>
              <a:t>-и-</a:t>
            </a:r>
            <a:r>
              <a:rPr lang="ru-RU" sz="1200" kern="1200" dirty="0" err="1" smtClean="0">
                <a:solidFill>
                  <a:schemeClr val="tx1"/>
                </a:solidFill>
                <a:effectLst/>
                <a:latin typeface="+mn-lt"/>
                <a:ea typeface="+mn-ea"/>
                <a:cs typeface="+mn-cs"/>
              </a:rPr>
              <a:t>Иган</a:t>
            </a:r>
            <a:r>
              <a:rPr lang="ru-RU" sz="1200" kern="1200" dirty="0" smtClean="0">
                <a:solidFill>
                  <a:schemeClr val="tx1"/>
                </a:solidFill>
                <a:effectLst/>
                <a:latin typeface="+mn-lt"/>
                <a:ea typeface="+mn-ea"/>
                <a:cs typeface="+mn-cs"/>
              </a:rPr>
              <a:t> («Книгу Несомненности»), одну из главных Своих работ. В русском академическом переводе её объём превышает 150 страниц. Официальный перевод Национального Духовного Собрания бахаи России имеет объём более 250 тыс. символов, то есть 140 стандартных страниц.</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Почти всегда эта работа велась в крайне неблагоприятных условиях — Бахаулла часто был слаб от голода или болезни, или физически вымотан; или страдал от нападок могущественных врагов, и несколько раз был на грани смерти в результате их происков. </a:t>
            </a:r>
            <a:endParaRPr lang="en-US" sz="1200" kern="120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Он Сам уподобляет этот процесс «щедрому ливню»,[268] замечая при этом: </a:t>
            </a:r>
          </a:p>
          <a:p>
            <a:r>
              <a:rPr lang="ru-RU" sz="1200" i="1" kern="1200" dirty="0" smtClean="0">
                <a:solidFill>
                  <a:schemeClr val="tx1"/>
                </a:solidFill>
                <a:effectLst/>
                <a:latin typeface="+mn-lt"/>
                <a:ea typeface="+mn-ea"/>
                <a:cs typeface="+mn-cs"/>
              </a:rPr>
              <a:t>Таковы излияния... из облаков Божественной Благодати, что в течение часа является эквивалент тысячи стихов.[269].</a:t>
            </a:r>
          </a:p>
          <a:p>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39</a:t>
            </a:fld>
            <a:endParaRPr lang="ru-RU"/>
          </a:p>
        </p:txBody>
      </p:sp>
    </p:spTree>
    <p:extLst>
      <p:ext uri="{BB962C8B-B14F-4D97-AF65-F5344CB8AC3E}">
        <p14:creationId xmlns:p14="http://schemas.microsoft.com/office/powerpoint/2010/main" val="114024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Понимание Бахауллой проблем и обстоятельств грядущего века, несомненно, впечатляет. Однако как доказательство богодухновенного знания такое понимание, по общему признанию, может иметь лишь косвенное значение. В конце концов, мы всегда можем считать это просто серией фантастически удачных догадок. Можем ли мы указать какую-то конкретную, сугубо профессиональную совокупность знаний, которую Бахаулла явно освоил без изучения, и чтобы при этом нельзя было бы вывести эти знания просто путём гениальных логических умозаключений?</a:t>
            </a:r>
          </a:p>
          <a:p>
            <a:r>
              <a:rPr lang="ru-RU" sz="1200" kern="1200" dirty="0" smtClean="0">
                <a:solidFill>
                  <a:schemeClr val="tx1"/>
                </a:solidFill>
                <a:effectLst/>
                <a:latin typeface="+mn-lt"/>
                <a:ea typeface="+mn-ea"/>
                <a:cs typeface="+mn-cs"/>
              </a:rPr>
              <a:t>Далеко ходить в этих поисках нам не придётся — это арабский литературный язык. Абдул-Баха, обсуждая доказательства богодухновенности Бахауллы, упоминает Его виртуозное владение арабским как яркий пример врождённого знания:</a:t>
            </a:r>
          </a:p>
          <a:p>
            <a:r>
              <a:rPr lang="ru-RU" sz="1200" i="1" kern="1200" dirty="0" smtClean="0">
                <a:solidFill>
                  <a:schemeClr val="tx1"/>
                </a:solidFill>
                <a:effectLst/>
                <a:latin typeface="+mn-lt"/>
                <a:ea typeface="+mn-ea"/>
                <a:cs typeface="+mn-cs"/>
              </a:rPr>
              <a:t>Бахаулла никогда не изучал арабский язык; у Него не было наставника или учителя, и Он не ходил в школу. Тем не менее, красноречие и изящество Его благословенных выступлений на арабском, а также Его произведения на арабском языке, вызывали изумление у самых опытных знатоков арабского, и все признавали и соглашались, что Он владеет им непревзойдённо.[259]</a:t>
            </a:r>
          </a:p>
          <a:p>
            <a:r>
              <a:rPr lang="ru-RU" sz="1200" kern="1200" dirty="0" smtClean="0">
                <a:solidFill>
                  <a:schemeClr val="tx1"/>
                </a:solidFill>
                <a:effectLst/>
                <a:latin typeface="+mn-lt"/>
                <a:ea typeface="+mn-ea"/>
                <a:cs typeface="+mn-cs"/>
              </a:rPr>
              <a:t>Этот момент заслуживает тщательного рассмотрения. Одна из первых вещей, которую узнаёт человек, начинающий изучение Веры бахаи,— это что Бахаулла писал как на персидском, так и на арабском языках. Этот факт, сам по себе, едва ли покажется удивительным: миллионы людей владеют двумя языками, как обучившись этому, так и благодаря влиянию среды. Для западного человека естественно считать, что персидский и арабский, наверное, похожи друг на друга и широко используются соотечественниками Бахауллы, а значит, Он, вероятно, овладел этими языками ещё в детстве. Такое предположение, однако, оказывается ошибочным в двух ключевых аспектах.</a:t>
            </a:r>
          </a:p>
          <a:p>
            <a:r>
              <a:rPr lang="ru-RU" sz="1200" kern="1200" dirty="0" smtClean="0">
                <a:solidFill>
                  <a:schemeClr val="tx1"/>
                </a:solidFill>
                <a:effectLst/>
                <a:latin typeface="+mn-lt"/>
                <a:ea typeface="+mn-ea"/>
                <a:cs typeface="+mn-cs"/>
              </a:rPr>
              <a:t>Во-первых, персидский и арабский не особенно похожи друг на друга. Они имеют схожие алфавиты, это правда (хотя в персидском имеется четыре дополнительных буквы), и оказали друг на друга некоторое взаимное влияние. Это отчасти обязано тому факту, что на них говорят в соседних странах. Более фундаментальная причина в том, что Ислам, преобладающая религия Персии, почитает священной книгой Коран, который был когда-то явлен именно на арабском языке. Но различия между ними кардинальны, и намного перевешивают любое внешнее сходство. </a:t>
            </a:r>
          </a:p>
          <a:p>
            <a:r>
              <a:rPr lang="ru-RU" sz="1200" kern="1200" dirty="0" smtClean="0">
                <a:solidFill>
                  <a:schemeClr val="tx1"/>
                </a:solidFill>
                <a:effectLst/>
                <a:latin typeface="+mn-lt"/>
                <a:ea typeface="+mn-ea"/>
                <a:cs typeface="+mn-cs"/>
              </a:rPr>
              <a:t>Во-первых, эти два языка даже не принадлежат к одной языковой семье: арабский язык относится к семитской группе, а персидский — к индоевропейской.</a:t>
            </a:r>
          </a:p>
          <a:p>
            <a:r>
              <a:rPr lang="ru-RU" sz="1200" kern="1200" dirty="0" smtClean="0">
                <a:solidFill>
                  <a:schemeClr val="tx1"/>
                </a:solidFill>
                <a:effectLst/>
                <a:latin typeface="+mn-lt"/>
                <a:ea typeface="+mn-ea"/>
                <a:cs typeface="+mn-cs"/>
              </a:rPr>
              <a:t>Во-вторых, арабский не очень широко используется в Персии, и мало кто на нём говорит; не говорили на нём и во времена Бахауллы. Ни дворянство, ни крестьянство, как правило, совершенно не знали этого языка. Единственными, для кого знание арабского языка считалось важным, были исламские священнослужители, которые использовали его в своих богословских </a:t>
            </a:r>
            <a:r>
              <a:rPr lang="ru-RU" sz="1200" kern="1200" dirty="0" err="1" smtClean="0">
                <a:solidFill>
                  <a:schemeClr val="tx1"/>
                </a:solidFill>
                <a:effectLst/>
                <a:latin typeface="+mn-lt"/>
                <a:ea typeface="+mn-ea"/>
                <a:cs typeface="+mn-cs"/>
              </a:rPr>
              <a:t>штудиях</a:t>
            </a:r>
            <a:r>
              <a:rPr lang="ru-RU" sz="1200" kern="1200" dirty="0" smtClean="0">
                <a:solidFill>
                  <a:schemeClr val="tx1"/>
                </a:solidFill>
                <a:effectLst/>
                <a:latin typeface="+mn-lt"/>
                <a:ea typeface="+mn-ea"/>
                <a:cs typeface="+mn-cs"/>
              </a:rPr>
              <a:t> Корана. Эти мусульманские богословы трудились в течение многих лет, чтобы освоить тонкости арабской грамматики и терминологии, а также его богатейшие литературные традиции. Большинство из них не считало достойным своего внимания никакое произведение, если только оно не было написано на арабском языке; и они имели обыкновение приправлять свои проповеди и выступления сложными арабскими выражениями, едва ли постижимыми для их паствы.</a:t>
            </a:r>
          </a:p>
          <a:p>
            <a:r>
              <a:rPr lang="ru-RU" sz="1200" kern="1200" dirty="0" smtClean="0">
                <a:solidFill>
                  <a:schemeClr val="tx1"/>
                </a:solidFill>
                <a:effectLst/>
                <a:latin typeface="+mn-lt"/>
                <a:ea typeface="+mn-ea"/>
                <a:cs typeface="+mn-cs"/>
              </a:rPr>
              <a:t>Конечно, можно приобрести практическое знание разговорного арабского языка, просто общаясь с людьми, которые говорят на нём. Именно так все дети учатся родному языку. Но у арабского языка есть одна особенность, которая приобретает чрезвычайную важность в связи с темой нашего исследования. «В арабском языке,— объясняет Филипп К. </a:t>
            </a:r>
            <a:r>
              <a:rPr lang="ru-RU" sz="1200" kern="1200" dirty="0" err="1" smtClean="0">
                <a:solidFill>
                  <a:schemeClr val="tx1"/>
                </a:solidFill>
                <a:effectLst/>
                <a:latin typeface="+mn-lt"/>
                <a:ea typeface="+mn-ea"/>
                <a:cs typeface="+mn-cs"/>
              </a:rPr>
              <a:t>Хитти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Phillip</a:t>
            </a:r>
            <a:r>
              <a:rPr lang="ru-RU" sz="1200" kern="1200" dirty="0" smtClean="0">
                <a:solidFill>
                  <a:schemeClr val="tx1"/>
                </a:solidFill>
                <a:effectLst/>
                <a:latin typeface="+mn-lt"/>
                <a:ea typeface="+mn-ea"/>
                <a:cs typeface="+mn-cs"/>
              </a:rPr>
              <a:t> K. </a:t>
            </a:r>
            <a:r>
              <a:rPr lang="ru-RU" sz="1200" kern="1200" dirty="0" err="1" smtClean="0">
                <a:solidFill>
                  <a:schemeClr val="tx1"/>
                </a:solidFill>
                <a:effectLst/>
                <a:latin typeface="+mn-lt"/>
                <a:ea typeface="+mn-ea"/>
                <a:cs typeface="+mn-cs"/>
              </a:rPr>
              <a:t>Hitti</a:t>
            </a:r>
            <a:r>
              <a:rPr lang="ru-RU" sz="1200" kern="1200" dirty="0" smtClean="0">
                <a:solidFill>
                  <a:schemeClr val="tx1"/>
                </a:solidFill>
                <a:effectLst/>
                <a:latin typeface="+mn-lt"/>
                <a:ea typeface="+mn-ea"/>
                <a:cs typeface="+mn-cs"/>
              </a:rPr>
              <a:t>),— следует проводить различие между письменной, или классической формой, и разговорным языком».[260] Разговорный арабский язык существует в форме множества местных диалектов или наречий, используемых в повседневной жизни, однако эти его формы редко фиксируются письменно. Все они весьма отличаются друг от друга. В отличие от них письменный арабский (также известный как «стандартный» или «официальный» арабский язык) одинаков во всём </a:t>
            </a:r>
            <a:r>
              <a:rPr lang="ru-RU" sz="1200" kern="1200" dirty="0" err="1" smtClean="0">
                <a:solidFill>
                  <a:schemeClr val="tx1"/>
                </a:solidFill>
                <a:effectLst/>
                <a:latin typeface="+mn-lt"/>
                <a:ea typeface="+mn-ea"/>
                <a:cs typeface="+mn-cs"/>
              </a:rPr>
              <a:t>арабоговорящем</a:t>
            </a:r>
            <a:r>
              <a:rPr lang="ru-RU" sz="1200" kern="1200" dirty="0" smtClean="0">
                <a:solidFill>
                  <a:schemeClr val="tx1"/>
                </a:solidFill>
                <a:effectLst/>
                <a:latin typeface="+mn-lt"/>
                <a:ea typeface="+mn-ea"/>
                <a:cs typeface="+mn-cs"/>
              </a:rPr>
              <a:t> мире. Поэтому именно он используется в литературе и технической документации, а также в дипломатической переписке. Он, однако, заметно отличается от любого устного наречия по своему лексикону, грамматике, синтаксису и стилистическим требованиям.</a:t>
            </a:r>
          </a:p>
          <a:p>
            <a:r>
              <a:rPr lang="ru-RU" sz="1200" kern="1200" dirty="0" smtClean="0">
                <a:solidFill>
                  <a:schemeClr val="tx1"/>
                </a:solidFill>
                <a:effectLst/>
                <a:latin typeface="+mn-lt"/>
                <a:ea typeface="+mn-ea"/>
                <a:cs typeface="+mn-cs"/>
              </a:rPr>
              <a:t>Проще говоря, письменный и разговорный арабский отличаются достаточно, чтобы для всех практических целей их можно было считать двумя различными языками.</a:t>
            </a:r>
          </a:p>
          <a:p>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40</a:t>
            </a:fld>
            <a:endParaRPr lang="ru-RU"/>
          </a:p>
        </p:txBody>
      </p:sp>
    </p:spTree>
    <p:extLst>
      <p:ext uri="{BB962C8B-B14F-4D97-AF65-F5344CB8AC3E}">
        <p14:creationId xmlns:p14="http://schemas.microsoft.com/office/powerpoint/2010/main" val="301291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В сём Откровении явилось то, чего никогда не бывало прежде. Неверные, когда они видят то, что явлено, ропщут: «Воистину, сие есть колдун, умысливший ложь против Бога». Подлинно, они — отвергнутый народ.</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Поведай всем народам, о Перо Ветхого Днями, о том, что произошло в Ираке. Расскажи им о посланнике, направленном к Нам собранием священнослужителей той страны; достигнув присутствия Нашего, он стал расспрашивать Нас о различных науках, и Мы отвечали Ему согласно знанию, коим Мы наделены. Твой Господь, воистину, </a:t>
            </a:r>
            <a:r>
              <a:rPr lang="ru-RU" sz="1200" b="1" kern="1200" dirty="0" err="1" smtClean="0">
                <a:solidFill>
                  <a:schemeClr val="tx1"/>
                </a:solidFill>
                <a:effectLst/>
                <a:latin typeface="+mn-lt"/>
                <a:ea typeface="+mn-ea"/>
                <a:cs typeface="+mn-cs"/>
              </a:rPr>
              <a:t>Ведатель</a:t>
            </a:r>
            <a:r>
              <a:rPr lang="ru-RU" sz="1200" b="1" kern="1200" dirty="0" smtClean="0">
                <a:solidFill>
                  <a:schemeClr val="tx1"/>
                </a:solidFill>
                <a:effectLst/>
                <a:latin typeface="+mn-lt"/>
                <a:ea typeface="+mn-ea"/>
                <a:cs typeface="+mn-cs"/>
              </a:rPr>
              <a:t> незримого. «Свидетельствуем,— сказал посланник,— что ничьё знание не может сравниться с Твоим знанием. Однако знания сего недостаточно, дабы подтвердить высокое положение, кое люди приписывают Тебе. Если Ты </a:t>
            </a:r>
            <a:r>
              <a:rPr lang="ru-RU" sz="1200" b="1" kern="1200" dirty="0" err="1" smtClean="0">
                <a:solidFill>
                  <a:schemeClr val="tx1"/>
                </a:solidFill>
                <a:effectLst/>
                <a:latin typeface="+mn-lt"/>
                <a:ea typeface="+mn-ea"/>
                <a:cs typeface="+mn-cs"/>
              </a:rPr>
              <a:t>речёшь</a:t>
            </a:r>
            <a:r>
              <a:rPr lang="ru-RU" sz="1200" b="1" kern="1200" dirty="0" smtClean="0">
                <a:solidFill>
                  <a:schemeClr val="tx1"/>
                </a:solidFill>
                <a:effectLst/>
                <a:latin typeface="+mn-lt"/>
                <a:ea typeface="+mn-ea"/>
                <a:cs typeface="+mn-cs"/>
              </a:rPr>
              <a:t> истину, сверши то, что все народы земли, даже объединив усилия, не в состоянии свершить». Таково было непреложное веление при дворе присутствия Господа, Всеславного, Любящего.</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«Свидетельствуй! Что ты зришь?» Он был ошеломлён. А когда пришёл в себя, произнёс: «Истинно верую в Бога Всеславного, </a:t>
            </a:r>
            <a:r>
              <a:rPr lang="ru-RU" sz="1200" b="1" kern="1200" dirty="0" err="1" smtClean="0">
                <a:solidFill>
                  <a:schemeClr val="tx1"/>
                </a:solidFill>
                <a:effectLst/>
                <a:latin typeface="+mn-lt"/>
                <a:ea typeface="+mn-ea"/>
                <a:cs typeface="+mn-cs"/>
              </a:rPr>
              <a:t>Достохвального</a:t>
            </a:r>
            <a:r>
              <a:rPr lang="ru-RU" sz="1200" b="1" kern="1200" dirty="0" smtClean="0">
                <a:solidFill>
                  <a:schemeClr val="tx1"/>
                </a:solidFill>
                <a:effectLst/>
                <a:latin typeface="+mn-lt"/>
                <a:ea typeface="+mn-ea"/>
                <a:cs typeface="+mn-cs"/>
              </a:rPr>
              <a:t>». «Иди же к людям и скажи им: "Просите всё, что вам угодно. Властен Он вершить по желанию Своему. Ничто — будь то в прошлом или в грядущем — не воспрепятствует Воле Его"». Скажи: «О собрание священнослужителей! Изберите, что угодно, по своему желанию, и просите Господа вашего, Бога Милости, явить сие для вас. Если осуществит Он ваше пожелание, силою Своего владычества, то уверуйте в Него и не будьте из тех, кто отвергает истину Его"». «Ныне занялась заря понимания,— промолвил он,— и представлено свидетельство Всемилостивого». Он поднялся и, по велению Бога, Всеславного, </a:t>
            </a:r>
            <a:r>
              <a:rPr lang="ru-RU" sz="1200" b="1" kern="1200" dirty="0" err="1" smtClean="0">
                <a:solidFill>
                  <a:schemeClr val="tx1"/>
                </a:solidFill>
                <a:effectLst/>
                <a:latin typeface="+mn-lt"/>
                <a:ea typeface="+mn-ea"/>
                <a:cs typeface="+mn-cs"/>
              </a:rPr>
              <a:t>Наивозлюбленного</a:t>
            </a:r>
            <a:r>
              <a:rPr lang="ru-RU" sz="1200" b="1" kern="1200" dirty="0" smtClean="0">
                <a:solidFill>
                  <a:schemeClr val="tx1"/>
                </a:solidFill>
                <a:effectLst/>
                <a:latin typeface="+mn-lt"/>
                <a:ea typeface="+mn-ea"/>
                <a:cs typeface="+mn-cs"/>
              </a:rPr>
              <a:t>, вернулся к тем, кто направил его.</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Шли дни, но он не возвращался к Нам. Наконец, прибыл другой посланец и сообщил Нам, что люди те отказались от своих первоначальных намерений. Воистину, они достойны презрения. Вот что произошло в Ираке, и Своим словам Я Сам свидетель. Весть о случившемся разнеслась повсюду, но не нашлось никого, кто бы уразумел смысл сего. Так предопределили Мы. Когда б вы знали сие!</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Клянусь Самим Собою! В прошлые века всякий, кто просил Нас представить знамения Бога, отвергал Божию истину после того, как Мы являли их. Люди большей частью оставались беспечными. Те же, чьи очи осиял свет понимания, ощутят сладостные ароматы Всемилостивого и воспримут Его истину. Они суть те, кто подлинно искренен.</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(Бахаулла, Крупицы из Писаний, LXVII. М., 2009)</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Во-вторых, это история про одного нарушителя Завета, у которого была сухая рука. Бахаулла сказал Своим спутникам, что они могли бы передать этому человеку такое предложение: пусть он сделает своё исцеление проверкой собственной веры. Если он обратится с молитвой к Бахаулле об исцелении своей сухой руки, и это исцеление произойдёт, он будет точно знать, что Бахаулла действительно Богоявление. К сожалению, этот человек был безнадёжен и предпочёл упорствовать в удобной ему ненависти к Бахаулле.</a:t>
            </a:r>
          </a:p>
          <a:p>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41</a:t>
            </a:fld>
            <a:endParaRPr lang="ru-RU"/>
          </a:p>
        </p:txBody>
      </p:sp>
    </p:spTree>
    <p:extLst>
      <p:ext uri="{BB962C8B-B14F-4D97-AF65-F5344CB8AC3E}">
        <p14:creationId xmlns:p14="http://schemas.microsoft.com/office/powerpoint/2010/main" val="200369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Х. М. </a:t>
            </a:r>
            <a:r>
              <a:rPr lang="ru-RU" sz="1200" kern="1200" dirty="0" err="1" smtClean="0">
                <a:solidFill>
                  <a:schemeClr val="tx1"/>
                </a:solidFill>
                <a:effectLst/>
                <a:latin typeface="+mn-lt"/>
                <a:ea typeface="+mn-ea"/>
                <a:cs typeface="+mn-cs"/>
              </a:rPr>
              <a:t>Бальюзи</a:t>
            </a:r>
            <a:r>
              <a:rPr lang="ru-RU" sz="1200" kern="1200" dirty="0" smtClean="0">
                <a:solidFill>
                  <a:schemeClr val="tx1"/>
                </a:solidFill>
                <a:effectLst/>
                <a:latin typeface="+mn-lt"/>
                <a:ea typeface="+mn-ea"/>
                <a:cs typeface="+mn-cs"/>
              </a:rPr>
              <a:t>. «Бахаулла: Царь Славы». </a:t>
            </a:r>
            <a:r>
              <a:rPr lang="ru-RU" sz="1200" kern="1200" dirty="0" err="1" smtClean="0">
                <a:solidFill>
                  <a:schemeClr val="tx1"/>
                </a:solidFill>
                <a:effectLst/>
                <a:latin typeface="+mn-lt"/>
                <a:ea typeface="+mn-ea"/>
                <a:cs typeface="+mn-cs"/>
              </a:rPr>
              <a:t>George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Ronald</a:t>
            </a:r>
            <a:r>
              <a:rPr lang="ru-RU" sz="1200" kern="1200" dirty="0" smtClean="0">
                <a:solidFill>
                  <a:schemeClr val="tx1"/>
                </a:solidFill>
                <a:effectLst/>
                <a:latin typeface="+mn-lt"/>
                <a:ea typeface="+mn-ea"/>
                <a:cs typeface="+mn-cs"/>
              </a:rPr>
              <a:t>, Оксфорд, 1980.</a:t>
            </a:r>
          </a:p>
          <a:p>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42</a:t>
            </a:fld>
            <a:endParaRPr lang="ru-RU"/>
          </a:p>
        </p:txBody>
      </p:sp>
    </p:spTree>
    <p:extLst>
      <p:ext uri="{BB962C8B-B14F-4D97-AF65-F5344CB8AC3E}">
        <p14:creationId xmlns:p14="http://schemas.microsoft.com/office/powerpoint/2010/main" val="87480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Главная проблема</a:t>
            </a:r>
            <a:r>
              <a:rPr lang="ru-RU" baseline="0" dirty="0" smtClean="0"/>
              <a:t> большинства людей — беспечность. Люди не пытаются организовать свою жизнь, не пытаются что-то понять и спланировать. Большинство ориентируется на телесные удовольствия и идёт туда, где приятнее, повинуясь сиюминутным импульсам.</a:t>
            </a:r>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43</a:t>
            </a:fld>
            <a:endParaRPr lang="ru-RU"/>
          </a:p>
        </p:txBody>
      </p:sp>
    </p:spTree>
    <p:extLst>
      <p:ext uri="{BB962C8B-B14F-4D97-AF65-F5344CB8AC3E}">
        <p14:creationId xmlns:p14="http://schemas.microsoft.com/office/powerpoint/2010/main" val="355712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Главная проблема</a:t>
            </a:r>
            <a:r>
              <a:rPr lang="ru-RU" baseline="0" dirty="0" smtClean="0"/>
              <a:t> большинства людей — беспечность. Люди не пытаются организовать свою жизнь, не пытаются что-то понять и спланировать. Большинство ориентируется на телесные удовольствия и идёт туда, где приятнее, повинуясь сиюминутным импульсам.</a:t>
            </a:r>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3</a:t>
            </a:fld>
            <a:endParaRPr lang="ru-RU"/>
          </a:p>
        </p:txBody>
      </p:sp>
    </p:spTree>
    <p:extLst>
      <p:ext uri="{BB962C8B-B14F-4D97-AF65-F5344CB8AC3E}">
        <p14:creationId xmlns:p14="http://schemas.microsoft.com/office/powerpoint/2010/main" val="215396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Когда</a:t>
            </a:r>
            <a:r>
              <a:rPr lang="ru-RU" baseline="0" dirty="0" smtClean="0"/>
              <a:t> люди говорят, что не хотят принадлежать ни к какой религии, потому что хотят искать истину самостоятельно, нужно попытаться объяснить им, что именно этим Вера бахаи и занимается — освобождает людей от предрассудков. Вера бахаи — организованная система по очищению сознания людей от невежества. Самостоятельно человек вряд ли сможет полностью освободиться от предрассудков — ему просто не на что будет опереться. Он будет только дрейфовать от одного набора безумных идей к другому набору столь же безумных, но свежих и неизбитых идей </a:t>
            </a:r>
            <a:r>
              <a:rPr lang="ru-RU" baseline="0" dirty="0" smtClean="0">
                <a:sym typeface="Wingdings" panose="05000000000000000000" pitchFamily="2" charset="2"/>
              </a:rPr>
              <a:t>.</a:t>
            </a:r>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4</a:t>
            </a:fld>
            <a:endParaRPr lang="ru-RU"/>
          </a:p>
        </p:txBody>
      </p:sp>
    </p:spTree>
    <p:extLst>
      <p:ext uri="{BB962C8B-B14F-4D97-AF65-F5344CB8AC3E}">
        <p14:creationId xmlns:p14="http://schemas.microsoft.com/office/powerpoint/2010/main" val="281807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Все ли вы</a:t>
            </a:r>
            <a:r>
              <a:rPr lang="ru-RU" baseline="0" dirty="0" smtClean="0"/>
              <a:t> понимаете, что означает, что «действительность едина»? «Жизнь такова, какова она есть, и больше </a:t>
            </a:r>
            <a:r>
              <a:rPr lang="ru-RU" baseline="0" dirty="0" err="1" smtClean="0"/>
              <a:t>никакова</a:t>
            </a:r>
            <a:r>
              <a:rPr lang="ru-RU" baseline="0" dirty="0" smtClean="0"/>
              <a:t>», как сказал один известный юморист. Люди часто путаются здесь, потому что, как известно, реальность не существует в отрыве от наблюдателя, и даже некоторые утверждают, что правда вообще для каждого своя. Однако роль наблюдателя в этом случае понимается превратно — мол, кошка Шрёдингера будет жива или мертва в зависимости от того, как посмотреть. Отчасти это верно, формируемая нами действительность зависит от положения нашей точки сборки. Но это крайне сложный предмет, и тут мало кто что понимает. </a:t>
            </a:r>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5</a:t>
            </a:fld>
            <a:endParaRPr lang="ru-RU"/>
          </a:p>
        </p:txBody>
      </p:sp>
    </p:spTree>
    <p:extLst>
      <p:ext uri="{BB962C8B-B14F-4D97-AF65-F5344CB8AC3E}">
        <p14:creationId xmlns:p14="http://schemas.microsoft.com/office/powerpoint/2010/main" val="217048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Для простоты лучше опираться на концепции Бахауллы, Который велел нам во всём уповать на Бога. Самое разумное — это помнить, что именно Бог управляет всем, и по Своей непостижимой мудрости посылает нам те или иные формы реальности. Например, вы идёте по тёмному переулку ночью. Если вы выполнили все указания Бахауллы, вы будете в безопасности. Если же вы не полностью всё выполнили, то могут появиться два гопника, отнять у вас кошелёк и сломать вам руку. При правильном отношении с вашей стороны этот инцидент, однако, поможет вам поставить мозги на место и понять, что вы делаете в своей жизни не так. Если жить в этой парадигме, то мы избежим всех проблем.</a:t>
            </a:r>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6</a:t>
            </a:fld>
            <a:endParaRPr lang="ru-RU"/>
          </a:p>
        </p:txBody>
      </p:sp>
    </p:spTree>
    <p:extLst>
      <p:ext uri="{BB962C8B-B14F-4D97-AF65-F5344CB8AC3E}">
        <p14:creationId xmlns:p14="http://schemas.microsoft.com/office/powerpoint/2010/main" val="64325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Вот это,</a:t>
            </a:r>
            <a:r>
              <a:rPr lang="ru-RU" baseline="0" dirty="0" smtClean="0"/>
              <a:t> наверное, самая серьёзная проблема, с которой сталкивается сегодня верующий-бахаи. Все религии вокруг — воплощение какого-то сатанизма прямо. Шквал критики против христианства как поднялся в </a:t>
            </a:r>
            <a:r>
              <a:rPr lang="en-US" baseline="0" dirty="0" smtClean="0"/>
              <a:t>XIX </a:t>
            </a:r>
            <a:r>
              <a:rPr lang="ru-RU" baseline="0" dirty="0" smtClean="0"/>
              <a:t>веке, так и не стихает — все эти споры об эволюции и Дарвине возьмите. Про Ислам лучше вообще не упоминать — народ от девушки в </a:t>
            </a:r>
            <a:r>
              <a:rPr lang="ru-RU" baseline="0" dirty="0" err="1" smtClean="0"/>
              <a:t>хиджабе</a:t>
            </a:r>
            <a:r>
              <a:rPr lang="ru-RU" baseline="0" dirty="0" smtClean="0"/>
              <a:t> просто разбегается на улице, потому что а вдруг у неё там пояс шахида под одеждой? Однако для нас для самих ситуация должна быть ясна и не должна поколебать наше чёткое видение. Это всё проблема «царства имён» — разные вещи называются одинаково, что создаёт дикую путаницу. Люди называют «Христианством» и «Исламом» совершенно дикие и безумные идеи. Грамотные специалисты пытаются как-то развести эти термины — например, аналитики «</a:t>
            </a:r>
            <a:r>
              <a:rPr lang="ru-RU" baseline="0" dirty="0" err="1" smtClean="0"/>
              <a:t>Стратфора</a:t>
            </a:r>
            <a:r>
              <a:rPr lang="ru-RU" baseline="0" dirty="0" smtClean="0"/>
              <a:t>» отмечают, что </a:t>
            </a:r>
            <a:r>
              <a:rPr lang="ru-RU" baseline="0" dirty="0" err="1" smtClean="0"/>
              <a:t>игиловцы</a:t>
            </a:r>
            <a:r>
              <a:rPr lang="ru-RU" baseline="0" dirty="0" smtClean="0"/>
              <a:t> не могут быть названы мусульманами вообще. Они и Коран вряд ли когда открывали — ну или открывали, конечно, но не с целью приобщиться к мудрости этой Священной Книги. </a:t>
            </a:r>
            <a:r>
              <a:rPr lang="ru-RU" baseline="0" dirty="0" err="1" smtClean="0"/>
              <a:t>Игиловцев</a:t>
            </a:r>
            <a:r>
              <a:rPr lang="ru-RU" baseline="0" dirty="0" smtClean="0"/>
              <a:t> более правильно было бы называть «</a:t>
            </a:r>
            <a:r>
              <a:rPr lang="ru-RU" baseline="0" dirty="0" err="1" smtClean="0"/>
              <a:t>джихадистами</a:t>
            </a:r>
            <a:r>
              <a:rPr lang="ru-RU" baseline="0" dirty="0" smtClean="0"/>
              <a:t>».</a:t>
            </a:r>
          </a:p>
          <a:p>
            <a:endParaRPr lang="ru-RU" baseline="0" dirty="0" smtClean="0"/>
          </a:p>
          <a:p>
            <a:r>
              <a:rPr lang="ru-RU" baseline="0" dirty="0" smtClean="0"/>
              <a:t>То же самое с Христианством. Когда Ричард </a:t>
            </a:r>
            <a:r>
              <a:rPr lang="ru-RU" baseline="0" dirty="0" err="1" smtClean="0"/>
              <a:t>Докинз</a:t>
            </a:r>
            <a:r>
              <a:rPr lang="ru-RU" baseline="0" dirty="0" smtClean="0"/>
              <a:t> обрушивается на католические представления об эволюции, это к настоящему Христианству не имеет никакого отношения. Точно так же и с православием — мыслящие русские люди такое вам вывалят на голову при упоминании слова «православие», да причём обобщая на все религии в целом, что вы не рады будете, что вообще разговор о Боге завели.</a:t>
            </a:r>
          </a:p>
          <a:p>
            <a:endParaRPr lang="ru-RU" baseline="0" dirty="0" smtClean="0"/>
          </a:p>
          <a:p>
            <a:r>
              <a:rPr lang="ru-RU" baseline="0" dirty="0" smtClean="0"/>
              <a:t>И всё это, конечно, не имеет ни малейшего отношения к Вере бахаи. Люди же не знают, откуда пошли все прогрессивные ценности современного мира. Равенство мужчин и женщин, идея религии как самостоятельного поиска истины без священников, учение о коллективной безопасности и о правильном подходе к глобализации… Всё это идёт от Бахауллы.</a:t>
            </a:r>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8</a:t>
            </a:fld>
            <a:endParaRPr lang="ru-RU"/>
          </a:p>
        </p:txBody>
      </p:sp>
    </p:spTree>
    <p:extLst>
      <p:ext uri="{BB962C8B-B14F-4D97-AF65-F5344CB8AC3E}">
        <p14:creationId xmlns:p14="http://schemas.microsoft.com/office/powerpoint/2010/main" val="419370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начале </a:t>
            </a:r>
            <a:r>
              <a:rPr lang="en-US" sz="1200" kern="1200" dirty="0" smtClean="0">
                <a:solidFill>
                  <a:schemeClr val="tx1"/>
                </a:solidFill>
                <a:effectLst/>
                <a:latin typeface="+mn-lt"/>
                <a:ea typeface="+mn-ea"/>
                <a:cs typeface="+mn-cs"/>
              </a:rPr>
              <a:t>XX </a:t>
            </a:r>
            <a:r>
              <a:rPr lang="ru-RU" sz="1200" kern="1200" dirty="0" smtClean="0">
                <a:solidFill>
                  <a:schemeClr val="tx1"/>
                </a:solidFill>
                <a:effectLst/>
                <a:latin typeface="+mn-lt"/>
                <a:ea typeface="+mn-ea"/>
                <a:cs typeface="+mn-cs"/>
              </a:rPr>
              <a:t>столетия считали, что можно установить правила так называемой индуктивной логики, которая позволила бы нам перейти от набора частностей к общему заключению с той же точностью, которую обеспечивает нам дедуктивная логика при переходе от общих принципов к частным заключениям. Однако сейчас мы уже знаем, что это невозможно, даже в принципе. Одна из теорем математической логики доказывает, что, вообще говоря, существует бесконечное число несовместимых друг с другом теорий, объясняющих любой ограниченный набор фактов. Поскольку ограниченность человеческих существ гарантирует, что в нашем распоряжении всегда будет только ограниченный набор фактов для любого явления, следовательно, никакое количество установленных фактов никогда не будет детерминировать некую уникальную теорию, объясняющую это явление. Один логик выразил это так: «Теория недоопределена фактом».</a:t>
            </a:r>
          </a:p>
          <a:p>
            <a:endParaRPr lang="ru-RU" dirty="0" smtClean="0"/>
          </a:p>
          <a:p>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15</a:t>
            </a:fld>
            <a:endParaRPr lang="ru-RU"/>
          </a:p>
        </p:txBody>
      </p:sp>
    </p:spTree>
    <p:extLst>
      <p:ext uri="{BB962C8B-B14F-4D97-AF65-F5344CB8AC3E}">
        <p14:creationId xmlns:p14="http://schemas.microsoft.com/office/powerpoint/2010/main" val="39746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Случайные и неслучайные явления в науке</a:t>
            </a:r>
          </a:p>
          <a:p>
            <a:r>
              <a:rPr lang="ru-RU" sz="1200" kern="1200" dirty="0" smtClean="0">
                <a:solidFill>
                  <a:schemeClr val="tx1"/>
                </a:solidFill>
                <a:effectLst/>
                <a:latin typeface="+mn-lt"/>
                <a:ea typeface="+mn-ea"/>
                <a:cs typeface="+mn-cs"/>
              </a:rPr>
              <a:t>В приведённом выше рассуждении мы установили следующий методологический принцип науки: «Всякий раз, как некое явление демонстрирует наблюдаемое, упорное, значительное отклонение от случайного поведения, без какой-либо видимой причины, мы имеем полное право сделать вывод о существовании некоей незримой силы или объекта, служащего причиной этого явления». Теперь нам следует пойти дальше и спросить, есть ли какой-то научный принцип, который мог бы сказать нам, что вероятно, а что маловероятно? Вероятные конфигурации или явления — это те, которые, скорее всего, являются случайными, тогда как маловероятные конфигурации наверняка обязаны действию какой-нибудь незримой (или зримой) силы.</a:t>
            </a:r>
          </a:p>
          <a:p>
            <a:r>
              <a:rPr lang="ru-RU" sz="1200" kern="1200" dirty="0" smtClean="0">
                <a:solidFill>
                  <a:schemeClr val="tx1"/>
                </a:solidFill>
                <a:effectLst/>
                <a:latin typeface="+mn-lt"/>
                <a:ea typeface="+mn-ea"/>
                <a:cs typeface="+mn-cs"/>
              </a:rPr>
              <a:t>Такой принцип действительно существует. Он называется вторым началом термодинамики (так называемый принцип энтропии), и был впервые предложен французским инженером Карно (1796-1832) и немецким физиком </a:t>
            </a:r>
            <a:r>
              <a:rPr lang="ru-RU" sz="1200" kern="1200" dirty="0" err="1" smtClean="0">
                <a:solidFill>
                  <a:schemeClr val="tx1"/>
                </a:solidFill>
                <a:effectLst/>
                <a:latin typeface="+mn-lt"/>
                <a:ea typeface="+mn-ea"/>
                <a:cs typeface="+mn-cs"/>
              </a:rPr>
              <a:t>Клаузевицом</a:t>
            </a:r>
            <a:r>
              <a:rPr lang="ru-RU" sz="1200" kern="1200" dirty="0" smtClean="0">
                <a:solidFill>
                  <a:schemeClr val="tx1"/>
                </a:solidFill>
                <a:effectLst/>
                <a:latin typeface="+mn-lt"/>
                <a:ea typeface="+mn-ea"/>
                <a:cs typeface="+mn-cs"/>
              </a:rPr>
              <a:t> (1822-1888). Мы рассмотрим две формулировки этого закона, одна из которых является неформальной, или эвристической, а другая — более точной и строгой. Однако обе формулировки научно корректны.</a:t>
            </a:r>
          </a:p>
          <a:p>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16</a:t>
            </a:fld>
            <a:endParaRPr lang="ru-RU"/>
          </a:p>
        </p:txBody>
      </p:sp>
    </p:spTree>
    <p:extLst>
      <p:ext uri="{BB962C8B-B14F-4D97-AF65-F5344CB8AC3E}">
        <p14:creationId xmlns:p14="http://schemas.microsoft.com/office/powerpoint/2010/main" val="286718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Предположим, что мы сравниваем кучу кирпичей и хорошо построенный кирпичный дом. Куча кирпичей представляет беспорядок, а кирпичный дом — порядок. Если мы хотим превратить кирпичный дом в кучу кирпичей, мы можем сделать это как угодно. Мы можем взять любой кирпич в качестве первого, любой — в качестве второго, и так далее. Любая из возможностей приведёт нас к куче кирпичей. Но если мы хотим превратить кучу кирпичей в дом, мы не можем действовать как попало. Нельзя, например, поставить на место верхний кирпич, если мы к этому моменту не положили некоторое количество кирпичей в основание. Таким образом, превращение кирпичного дома в кучу кирпичей представляет собой процесс, ведущий от порядка к беспорядку, или от маловероятного к вероятному. Превращение кучи кирпичей в дом, с другой стороны, является процессом упорядочивания, т.е. движения от вероятного к маловероятному.</a:t>
            </a:r>
          </a:p>
          <a:p>
            <a:r>
              <a:rPr lang="ru-RU" sz="1200" kern="1200" dirty="0" smtClean="0">
                <a:solidFill>
                  <a:schemeClr val="tx1"/>
                </a:solidFill>
                <a:effectLst/>
                <a:latin typeface="+mn-lt"/>
                <a:ea typeface="+mn-ea"/>
                <a:cs typeface="+mn-cs"/>
              </a:rPr>
              <a:t>Опять же, если мы построим в лесу дом и оставим его на пятьдесят лет без присмотра, мы не удивимся, если он дегенерирует в кучу кирпичей. Но если мы оставим в тех же условиях на пятьдесят лет кучу кирпичей, мы очень удивимся, увидев на этом месте добротный кирпичный дом. Удивление, которое мы в этом случае почувствуем, отражает наше интуитивное знание второго начала термодинамики.</a:t>
            </a:r>
          </a:p>
          <a:p>
            <a:endParaRPr lang="ru-RU" dirty="0"/>
          </a:p>
        </p:txBody>
      </p:sp>
      <p:sp>
        <p:nvSpPr>
          <p:cNvPr id="4" name="Номер слайда 3"/>
          <p:cNvSpPr>
            <a:spLocks noGrp="1"/>
          </p:cNvSpPr>
          <p:nvPr>
            <p:ph type="sldNum" sz="quarter" idx="10"/>
          </p:nvPr>
        </p:nvSpPr>
        <p:spPr/>
        <p:txBody>
          <a:bodyPr/>
          <a:lstStyle/>
          <a:p>
            <a:fld id="{D81285A9-17BF-4550-990D-9EFA360036F5}" type="slidenum">
              <a:rPr lang="ru-RU" smtClean="0"/>
              <a:t>17</a:t>
            </a:fld>
            <a:endParaRPr lang="ru-RU"/>
          </a:p>
        </p:txBody>
      </p:sp>
    </p:spTree>
    <p:extLst>
      <p:ext uri="{BB962C8B-B14F-4D97-AF65-F5344CB8AC3E}">
        <p14:creationId xmlns:p14="http://schemas.microsoft.com/office/powerpoint/2010/main" val="1396165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DB0D526-B622-4BBE-94E8-8AD380C91C41}"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65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48030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65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92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89300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546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71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971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163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123368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92326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259920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407915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864617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08964E8-9215-4A99-AE38-4CDDED8E69C6}" type="datetimeFigureOut">
              <a:rPr lang="ru-RU" smtClean="0"/>
              <a:t>04.08.2016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597299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678634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745620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547445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31000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69742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87212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7529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920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778482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2283478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350181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2359918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862276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622932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180524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0506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832279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8964E8-9215-4A99-AE38-4CDDED8E69C6}" type="datetimeFigureOut">
              <a:rPr lang="ru-RU" smtClean="0"/>
              <a:t>04.08.2016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290817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096109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8964E8-9215-4A99-AE38-4CDDED8E69C6}" type="datetimeFigureOut">
              <a:rPr lang="ru-RU" smtClean="0"/>
              <a:t>04.08.2016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52952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8964E8-9215-4A99-AE38-4CDDED8E69C6}" type="datetimeFigureOut">
              <a:rPr lang="ru-RU" smtClean="0"/>
              <a:t>04.08.2016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4233160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408437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417022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1656918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964E8-9215-4A99-AE38-4CDDED8E69C6}" type="datetimeFigureOut">
              <a:rPr lang="ru-RU" smtClean="0"/>
              <a:t>04.08.2016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8681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08964E8-9215-4A99-AE38-4CDDED8E69C6}" type="datetimeFigureOut">
              <a:rPr lang="ru-RU" smtClean="0"/>
              <a:t>04.08.2016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DB0D526-B622-4BBE-94E8-8AD380C91C41}"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17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08964E8-9215-4A99-AE38-4CDDED8E69C6}" type="datetimeFigureOut">
              <a:rPr lang="ru-RU" smtClean="0"/>
              <a:t>04.08.2016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DB0D526-B622-4BBE-94E8-8AD380C91C4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36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964E8-9215-4A99-AE38-4CDDED8E69C6}" type="datetimeFigureOut">
              <a:rPr lang="ru-RU" smtClean="0"/>
              <a:t>04.08.2016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385970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B0D526-B622-4BBE-94E8-8AD380C91C41}"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25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8964E8-9215-4A99-AE38-4CDDED8E69C6}" type="datetimeFigureOut">
              <a:rPr lang="ru-RU" smtClean="0"/>
              <a:t>04.08.2016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B0D526-B622-4BBE-94E8-8AD380C91C41}" type="slidenum">
              <a:rPr lang="ru-RU" smtClean="0"/>
              <a:t>‹#›</a:t>
            </a:fld>
            <a:endParaRPr lang="ru-RU"/>
          </a:p>
        </p:txBody>
      </p:sp>
    </p:spTree>
    <p:extLst>
      <p:ext uri="{BB962C8B-B14F-4D97-AF65-F5344CB8AC3E}">
        <p14:creationId xmlns:p14="http://schemas.microsoft.com/office/powerpoint/2010/main" val="245318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10.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8964E8-9215-4A99-AE38-4CDDED8E69C6}" type="datetimeFigureOut">
              <a:rPr lang="ru-RU" smtClean="0"/>
              <a:t>04.08.2016</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B0D526-B622-4BBE-94E8-8AD380C91C41}" type="slidenum">
              <a:rPr lang="ru-RU" smtClean="0"/>
              <a:t>‹#›</a:t>
            </a:fld>
            <a:endParaRPr lang="ru-RU"/>
          </a:p>
        </p:txBody>
      </p:sp>
    </p:spTree>
    <p:extLst>
      <p:ext uri="{BB962C8B-B14F-4D97-AF65-F5344CB8AC3E}">
        <p14:creationId xmlns:p14="http://schemas.microsoft.com/office/powerpoint/2010/main" val="2547343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8964E8-9215-4A99-AE38-4CDDED8E69C6}" type="datetimeFigureOut">
              <a:rPr lang="ru-RU" smtClean="0"/>
              <a:t>04.08.2016</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DB0D526-B622-4BBE-94E8-8AD380C91C41}" type="slidenum">
              <a:rPr lang="ru-RU" smtClean="0"/>
              <a:t>‹#›</a:t>
            </a:fld>
            <a:endParaRPr lang="ru-RU"/>
          </a:p>
        </p:txBody>
      </p:sp>
    </p:spTree>
    <p:extLst>
      <p:ext uri="{BB962C8B-B14F-4D97-AF65-F5344CB8AC3E}">
        <p14:creationId xmlns:p14="http://schemas.microsoft.com/office/powerpoint/2010/main" val="134033294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964E8-9215-4A99-AE38-4CDDED8E69C6}" type="datetimeFigureOut">
              <a:rPr lang="ru-RU" smtClean="0"/>
              <a:t>04.08.2016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0D526-B622-4BBE-94E8-8AD380C91C41}" type="slidenum">
              <a:rPr lang="ru-RU" smtClean="0"/>
              <a:t>‹#›</a:t>
            </a:fld>
            <a:endParaRPr lang="ru-RU"/>
          </a:p>
        </p:txBody>
      </p:sp>
    </p:spTree>
    <p:extLst>
      <p:ext uri="{BB962C8B-B14F-4D97-AF65-F5344CB8AC3E}">
        <p14:creationId xmlns:p14="http://schemas.microsoft.com/office/powerpoint/2010/main" val="27539450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555500"/>
            <a:ext cx="9144000" cy="1869490"/>
          </a:xfrm>
        </p:spPr>
        <p:txBody>
          <a:bodyPr/>
          <a:lstStyle/>
          <a:p>
            <a:r>
              <a:rPr lang="ru-RU" dirty="0" smtClean="0"/>
              <a:t>Почему мы уверены, что Бахаулла не врёт?</a:t>
            </a:r>
            <a:endParaRPr lang="ru-RU" dirty="0"/>
          </a:p>
        </p:txBody>
      </p:sp>
      <p:sp>
        <p:nvSpPr>
          <p:cNvPr id="3" name="Подзаголовок 2"/>
          <p:cNvSpPr>
            <a:spLocks noGrp="1"/>
          </p:cNvSpPr>
          <p:nvPr>
            <p:ph type="subTitle" idx="1"/>
          </p:nvPr>
        </p:nvSpPr>
        <p:spPr/>
        <p:txBody>
          <a:bodyPr/>
          <a:lstStyle/>
          <a:p>
            <a:r>
              <a:rPr lang="ru-RU" dirty="0" smtClean="0"/>
              <a:t>Как доказать истинность Откровения Бахауллы самому себе</a:t>
            </a:r>
          </a:p>
          <a:p>
            <a:r>
              <a:rPr lang="ru-RU" dirty="0" smtClean="0"/>
              <a:t>и как помочь это сделать окружающим</a:t>
            </a:r>
            <a:endParaRPr lang="ru-RU" dirty="0"/>
          </a:p>
        </p:txBody>
      </p:sp>
    </p:spTree>
    <p:extLst>
      <p:ext uri="{BB962C8B-B14F-4D97-AF65-F5344CB8AC3E}">
        <p14:creationId xmlns:p14="http://schemas.microsoft.com/office/powerpoint/2010/main" val="288273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1295400" y="1490534"/>
            <a:ext cx="9601197" cy="4385334"/>
          </a:xfrm>
        </p:spPr>
        <p:txBody>
          <a:bodyPr>
            <a:normAutofit lnSpcReduction="10000"/>
          </a:bodyPr>
          <a:lstStyle/>
          <a:p>
            <a:pPr marL="0" indent="0">
              <a:buNone/>
            </a:pPr>
            <a:r>
              <a:rPr lang="ru-RU" dirty="0">
                <a:solidFill>
                  <a:srgbClr val="FFC000"/>
                </a:solidFill>
              </a:rPr>
              <a:t>Бахаулла «решительно провозглашает существование и неделимость Бога-Личности — </a:t>
            </a:r>
            <a:endParaRPr lang="ru-RU" dirty="0" smtClean="0">
              <a:solidFill>
                <a:srgbClr val="FFC000"/>
              </a:solidFill>
            </a:endParaRPr>
          </a:p>
          <a:p>
            <a:r>
              <a:rPr lang="ru-RU" dirty="0" smtClean="0">
                <a:solidFill>
                  <a:srgbClr val="FFC000"/>
                </a:solidFill>
              </a:rPr>
              <a:t>непознаваемого</a:t>
            </a:r>
            <a:r>
              <a:rPr lang="ru-RU" dirty="0">
                <a:solidFill>
                  <a:srgbClr val="FFC000"/>
                </a:solidFill>
              </a:rPr>
              <a:t>, </a:t>
            </a:r>
            <a:endParaRPr lang="ru-RU" dirty="0" smtClean="0">
              <a:solidFill>
                <a:srgbClr val="FFC000"/>
              </a:solidFill>
            </a:endParaRPr>
          </a:p>
          <a:p>
            <a:r>
              <a:rPr lang="ru-RU" dirty="0" smtClean="0">
                <a:solidFill>
                  <a:srgbClr val="FFC000"/>
                </a:solidFill>
              </a:rPr>
              <a:t>недоступного</a:t>
            </a:r>
            <a:r>
              <a:rPr lang="ru-RU" dirty="0">
                <a:solidFill>
                  <a:srgbClr val="FFC000"/>
                </a:solidFill>
              </a:rPr>
              <a:t>, </a:t>
            </a:r>
            <a:endParaRPr lang="ru-RU" dirty="0" smtClean="0">
              <a:solidFill>
                <a:srgbClr val="FFC000"/>
              </a:solidFill>
            </a:endParaRPr>
          </a:p>
          <a:p>
            <a:r>
              <a:rPr lang="ru-RU" dirty="0" smtClean="0">
                <a:solidFill>
                  <a:srgbClr val="FFC000"/>
                </a:solidFill>
              </a:rPr>
              <a:t>источника </a:t>
            </a:r>
            <a:r>
              <a:rPr lang="ru-RU" dirty="0">
                <a:solidFill>
                  <a:srgbClr val="FFC000"/>
                </a:solidFill>
              </a:rPr>
              <a:t>всех Откровений, </a:t>
            </a:r>
            <a:endParaRPr lang="ru-RU" dirty="0" smtClean="0">
              <a:solidFill>
                <a:srgbClr val="FFC000"/>
              </a:solidFill>
            </a:endParaRPr>
          </a:p>
          <a:p>
            <a:r>
              <a:rPr lang="ru-RU" dirty="0" smtClean="0">
                <a:solidFill>
                  <a:srgbClr val="FFC000"/>
                </a:solidFill>
              </a:rPr>
              <a:t>вечного</a:t>
            </a:r>
            <a:r>
              <a:rPr lang="ru-RU" dirty="0">
                <a:solidFill>
                  <a:srgbClr val="FFC000"/>
                </a:solidFill>
              </a:rPr>
              <a:t>, </a:t>
            </a:r>
            <a:endParaRPr lang="ru-RU" dirty="0" smtClean="0">
              <a:solidFill>
                <a:srgbClr val="FFC000"/>
              </a:solidFill>
            </a:endParaRPr>
          </a:p>
          <a:p>
            <a:r>
              <a:rPr lang="ru-RU" dirty="0" smtClean="0">
                <a:solidFill>
                  <a:srgbClr val="FFC000"/>
                </a:solidFill>
              </a:rPr>
              <a:t>всеведущего</a:t>
            </a:r>
            <a:r>
              <a:rPr lang="ru-RU" dirty="0">
                <a:solidFill>
                  <a:srgbClr val="FFC000"/>
                </a:solidFill>
              </a:rPr>
              <a:t>, </a:t>
            </a:r>
            <a:endParaRPr lang="ru-RU" dirty="0" smtClean="0">
              <a:solidFill>
                <a:srgbClr val="FFC000"/>
              </a:solidFill>
            </a:endParaRPr>
          </a:p>
          <a:p>
            <a:r>
              <a:rPr lang="ru-RU" dirty="0" smtClean="0">
                <a:solidFill>
                  <a:srgbClr val="FFC000"/>
                </a:solidFill>
              </a:rPr>
              <a:t>вездесущего </a:t>
            </a:r>
            <a:r>
              <a:rPr lang="ru-RU" dirty="0">
                <a:solidFill>
                  <a:srgbClr val="FFC000"/>
                </a:solidFill>
              </a:rPr>
              <a:t>и </a:t>
            </a:r>
            <a:endParaRPr lang="ru-RU" dirty="0" smtClean="0">
              <a:solidFill>
                <a:srgbClr val="FFC000"/>
              </a:solidFill>
            </a:endParaRPr>
          </a:p>
          <a:p>
            <a:r>
              <a:rPr lang="ru-RU" dirty="0" smtClean="0">
                <a:solidFill>
                  <a:srgbClr val="FFC000"/>
                </a:solidFill>
              </a:rPr>
              <a:t>всемогущего</a:t>
            </a:r>
            <a:r>
              <a:rPr lang="ru-RU" dirty="0">
                <a:solidFill>
                  <a:srgbClr val="FFC000"/>
                </a:solidFill>
              </a:rPr>
              <a:t>». </a:t>
            </a:r>
          </a:p>
        </p:txBody>
      </p:sp>
    </p:spTree>
    <p:extLst>
      <p:ext uri="{BB962C8B-B14F-4D97-AF65-F5344CB8AC3E}">
        <p14:creationId xmlns:p14="http://schemas.microsoft.com/office/powerpoint/2010/main" val="364692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1295400" y="1490534"/>
            <a:ext cx="9601197" cy="4385334"/>
          </a:xfrm>
        </p:spPr>
        <p:txBody>
          <a:bodyPr>
            <a:normAutofit/>
          </a:bodyPr>
          <a:lstStyle/>
          <a:p>
            <a:pPr marL="0" indent="0">
              <a:buNone/>
            </a:pPr>
            <a:r>
              <a:rPr lang="ru-RU" dirty="0">
                <a:solidFill>
                  <a:srgbClr val="FFC000"/>
                </a:solidFill>
              </a:rPr>
              <a:t>Бог, описанный таким образом, «есть </a:t>
            </a:r>
            <a:endParaRPr lang="ru-RU" dirty="0" smtClean="0">
              <a:solidFill>
                <a:srgbClr val="FFC000"/>
              </a:solidFill>
            </a:endParaRPr>
          </a:p>
          <a:p>
            <a:r>
              <a:rPr lang="ru-RU" dirty="0" smtClean="0">
                <a:solidFill>
                  <a:srgbClr val="FFC000"/>
                </a:solidFill>
              </a:rPr>
              <a:t>Бог</a:t>
            </a:r>
            <a:r>
              <a:rPr lang="ru-RU" dirty="0">
                <a:solidFill>
                  <a:srgbClr val="FFC000"/>
                </a:solidFill>
              </a:rPr>
              <a:t>, Который осознаёт Своё творение, </a:t>
            </a:r>
            <a:endParaRPr lang="ru-RU" dirty="0" smtClean="0">
              <a:solidFill>
                <a:srgbClr val="FFC000"/>
              </a:solidFill>
            </a:endParaRPr>
          </a:p>
          <a:p>
            <a:r>
              <a:rPr lang="ru-RU" dirty="0" smtClean="0">
                <a:solidFill>
                  <a:srgbClr val="FFC000"/>
                </a:solidFill>
              </a:rPr>
              <a:t>имеет </a:t>
            </a:r>
            <a:r>
              <a:rPr lang="ru-RU" dirty="0">
                <a:solidFill>
                  <a:srgbClr val="FFC000"/>
                </a:solidFill>
              </a:rPr>
              <a:t>Ум, Волю и Цель,— </a:t>
            </a:r>
            <a:endParaRPr lang="ru-RU" dirty="0" smtClean="0">
              <a:solidFill>
                <a:srgbClr val="FFC000"/>
              </a:solidFill>
            </a:endParaRPr>
          </a:p>
          <a:p>
            <a:pPr marL="0" indent="0">
              <a:buNone/>
            </a:pPr>
            <a:r>
              <a:rPr lang="ru-RU" dirty="0" smtClean="0">
                <a:solidFill>
                  <a:srgbClr val="FFC000"/>
                </a:solidFill>
              </a:rPr>
              <a:t>в </a:t>
            </a:r>
            <a:r>
              <a:rPr lang="ru-RU" dirty="0">
                <a:solidFill>
                  <a:srgbClr val="FFC000"/>
                </a:solidFill>
              </a:rPr>
              <a:t>отличие от мнения большинства учёных и материалистов, которые представляют Его бессознательной и прямолинейной силой, действующей во Вселенной... </a:t>
            </a:r>
            <a:endParaRPr lang="ru-RU" dirty="0" smtClean="0">
              <a:solidFill>
                <a:srgbClr val="FFC000"/>
              </a:solidFill>
            </a:endParaRPr>
          </a:p>
          <a:p>
            <a:pPr marL="0" indent="0">
              <a:buNone/>
            </a:pPr>
            <a:r>
              <a:rPr lang="ru-RU" dirty="0" smtClean="0">
                <a:solidFill>
                  <a:srgbClr val="FFC000"/>
                </a:solidFill>
              </a:rPr>
              <a:t>То</a:t>
            </a:r>
            <a:r>
              <a:rPr lang="ru-RU" dirty="0">
                <a:solidFill>
                  <a:srgbClr val="FFC000"/>
                </a:solidFill>
              </a:rPr>
              <a:t>, что Бог есть Личность, не означает, что Он имеет материальную форму или имеет какое-то сходство с человеком. Подобные верования были бы безусловным кощунством</a:t>
            </a:r>
            <a:r>
              <a:rPr lang="ru-RU" dirty="0" smtClean="0">
                <a:solidFill>
                  <a:srgbClr val="FFC000"/>
                </a:solidFill>
              </a:rPr>
              <a:t>». </a:t>
            </a:r>
          </a:p>
          <a:p>
            <a:pPr marL="0" indent="0" algn="r">
              <a:buNone/>
            </a:pPr>
            <a:r>
              <a:rPr lang="ru-RU" sz="1600" dirty="0" smtClean="0">
                <a:solidFill>
                  <a:srgbClr val="FFC000"/>
                </a:solidFill>
              </a:rPr>
              <a:t>Письмо от имени Шоги Эффенди, 21 апреля 1939 г., цит. в сборнике «Светочи руководства», № 1574.</a:t>
            </a:r>
            <a:endParaRPr lang="ru-RU" sz="1600" dirty="0">
              <a:solidFill>
                <a:srgbClr val="FFC000"/>
              </a:solidFill>
            </a:endParaRPr>
          </a:p>
        </p:txBody>
      </p:sp>
    </p:spTree>
    <p:extLst>
      <p:ext uri="{BB962C8B-B14F-4D97-AF65-F5344CB8AC3E}">
        <p14:creationId xmlns:p14="http://schemas.microsoft.com/office/powerpoint/2010/main" val="3271642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1295400" y="3167736"/>
            <a:ext cx="9601197" cy="2871411"/>
          </a:xfrm>
        </p:spPr>
        <p:txBody>
          <a:bodyPr>
            <a:normAutofit lnSpcReduction="10000"/>
          </a:bodyPr>
          <a:lstStyle/>
          <a:p>
            <a:pPr marL="0" indent="0">
              <a:buNone/>
            </a:pPr>
            <a:r>
              <a:rPr lang="ru-RU" sz="3200" dirty="0" smtClean="0">
                <a:solidFill>
                  <a:srgbClr val="FFC000"/>
                </a:solidFill>
              </a:rPr>
              <a:t>Для </a:t>
            </a:r>
            <a:r>
              <a:rPr lang="ru-RU" sz="3200" dirty="0">
                <a:solidFill>
                  <a:srgbClr val="FFC000"/>
                </a:solidFill>
              </a:rPr>
              <a:t>всякого чуткого и просвещённого сердца очевидно, что Бог, непостижимая Сущность, Божественное Существо, превознесён бесконечно выше всякого человеческого свойства, такого, как телесное существование, восхождение и нисхождение, уход и </a:t>
            </a:r>
            <a:r>
              <a:rPr lang="ru-RU" sz="3200" dirty="0" smtClean="0">
                <a:solidFill>
                  <a:srgbClr val="FFC000"/>
                </a:solidFill>
              </a:rPr>
              <a:t>возвращение. </a:t>
            </a:r>
            <a:endParaRPr lang="ru-RU" sz="2000" dirty="0">
              <a:solidFill>
                <a:srgbClr val="FFC000"/>
              </a:solidFill>
            </a:endParaRPr>
          </a:p>
        </p:txBody>
      </p:sp>
    </p:spTree>
    <p:extLst>
      <p:ext uri="{BB962C8B-B14F-4D97-AF65-F5344CB8AC3E}">
        <p14:creationId xmlns:p14="http://schemas.microsoft.com/office/powerpoint/2010/main" val="2899066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1295400" y="2512541"/>
            <a:ext cx="10105768" cy="3526607"/>
          </a:xfrm>
        </p:spPr>
        <p:txBody>
          <a:bodyPr>
            <a:normAutofit/>
          </a:bodyPr>
          <a:lstStyle/>
          <a:p>
            <a:pPr marL="0" indent="0">
              <a:buNone/>
            </a:pPr>
            <a:r>
              <a:rPr lang="ru-RU" sz="3200" dirty="0" smtClean="0">
                <a:solidFill>
                  <a:srgbClr val="FFC000"/>
                </a:solidFill>
              </a:rPr>
              <a:t>Такова </a:t>
            </a:r>
            <a:r>
              <a:rPr lang="ru-RU" sz="3200" dirty="0">
                <a:solidFill>
                  <a:srgbClr val="FFC000"/>
                </a:solidFill>
              </a:rPr>
              <a:t>слава Его, что человеческим устам не восхвалить Его по достоинству, а человеческому сердцу не постичь Его бездонного таинства. Он пребывает и всегда пребывал сокрытым в предвечности Сути Своей, и вовеки пребудет Он в Своём Естестве непроницаемым для человеческого взгляда. «Не постигают Его никакие взоры, но Он постигает все взоры; Он — Проницателен, Сведущ». </a:t>
            </a:r>
            <a:endParaRPr lang="ru-RU" sz="2000" dirty="0">
              <a:solidFill>
                <a:srgbClr val="FFC000"/>
              </a:solidFill>
            </a:endParaRPr>
          </a:p>
        </p:txBody>
      </p:sp>
    </p:spTree>
    <p:extLst>
      <p:ext uri="{BB962C8B-B14F-4D97-AF65-F5344CB8AC3E}">
        <p14:creationId xmlns:p14="http://schemas.microsoft.com/office/powerpoint/2010/main" val="2865488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1295400" y="2075935"/>
            <a:ext cx="10103888" cy="3963212"/>
          </a:xfrm>
        </p:spPr>
        <p:txBody>
          <a:bodyPr>
            <a:normAutofit lnSpcReduction="10000"/>
          </a:bodyPr>
          <a:lstStyle/>
          <a:p>
            <a:pPr marL="0" indent="0">
              <a:buNone/>
            </a:pPr>
            <a:r>
              <a:rPr lang="ru-RU" sz="3200" dirty="0">
                <a:solidFill>
                  <a:srgbClr val="FFC000"/>
                </a:solidFill>
              </a:rPr>
              <a:t>Никакое отношение не может соединить Его напрямую с Его созданиями. Он вознесён превыше всякого разделения и союза, всякой близости и отдалённости. Нет знака, что мог бы указать на присутствие Его или отсутствие; ведь по слову Его веления всё сущее на небесах и на земле обрело бытие, и по Его изволению, кое есть сама Изначальная Воля, перешло оно из полного несуществования в царство бытия, в мир зримый.</a:t>
            </a:r>
          </a:p>
          <a:p>
            <a:pPr marL="0" indent="0">
              <a:buNone/>
            </a:pPr>
            <a:endParaRPr lang="ru-RU" sz="3200" dirty="0">
              <a:solidFill>
                <a:srgbClr val="FFC000"/>
              </a:solidFill>
            </a:endParaRPr>
          </a:p>
        </p:txBody>
      </p:sp>
      <p:sp>
        <p:nvSpPr>
          <p:cNvPr id="4" name="Прямоугольник 3"/>
          <p:cNvSpPr/>
          <p:nvPr/>
        </p:nvSpPr>
        <p:spPr>
          <a:xfrm>
            <a:off x="8989654" y="5854481"/>
            <a:ext cx="2409634" cy="369332"/>
          </a:xfrm>
          <a:prstGeom prst="rect">
            <a:avLst/>
          </a:prstGeom>
        </p:spPr>
        <p:txBody>
          <a:bodyPr wrap="none">
            <a:spAutoFit/>
          </a:bodyPr>
          <a:lstStyle/>
          <a:p>
            <a:pPr algn="r"/>
            <a:r>
              <a:rPr lang="ru-RU" dirty="0" err="1">
                <a:solidFill>
                  <a:srgbClr val="FFC000"/>
                </a:solidFill>
              </a:rPr>
              <a:t>Китаб</a:t>
            </a:r>
            <a:r>
              <a:rPr lang="ru-RU" dirty="0">
                <a:solidFill>
                  <a:srgbClr val="FFC000"/>
                </a:solidFill>
              </a:rPr>
              <a:t>-и-</a:t>
            </a:r>
            <a:r>
              <a:rPr lang="ru-RU" dirty="0" err="1">
                <a:solidFill>
                  <a:srgbClr val="FFC000"/>
                </a:solidFill>
              </a:rPr>
              <a:t>Иган</a:t>
            </a:r>
            <a:r>
              <a:rPr lang="ru-RU" dirty="0">
                <a:solidFill>
                  <a:srgbClr val="FFC000"/>
                </a:solidFill>
              </a:rPr>
              <a:t>, </a:t>
            </a:r>
            <a:r>
              <a:rPr lang="ru-RU" dirty="0" err="1">
                <a:solidFill>
                  <a:srgbClr val="FFC000"/>
                </a:solidFill>
              </a:rPr>
              <a:t>абз</a:t>
            </a:r>
            <a:r>
              <a:rPr lang="ru-RU" dirty="0">
                <a:solidFill>
                  <a:srgbClr val="FFC000"/>
                </a:solidFill>
              </a:rPr>
              <a:t>. 104.</a:t>
            </a:r>
          </a:p>
        </p:txBody>
      </p:sp>
    </p:spTree>
    <p:extLst>
      <p:ext uri="{BB962C8B-B14F-4D97-AF65-F5344CB8AC3E}">
        <p14:creationId xmlns:p14="http://schemas.microsoft.com/office/powerpoint/2010/main" val="818179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799070" y="3167736"/>
            <a:ext cx="10600218" cy="2871411"/>
          </a:xfrm>
        </p:spPr>
        <p:txBody>
          <a:bodyPr>
            <a:normAutofit fontScale="77500" lnSpcReduction="20000"/>
          </a:bodyPr>
          <a:lstStyle/>
          <a:p>
            <a:pPr marL="0" indent="0">
              <a:buNone/>
            </a:pPr>
            <a:r>
              <a:rPr lang="ru-RU" sz="3200" dirty="0" smtClean="0">
                <a:solidFill>
                  <a:srgbClr val="FFC000"/>
                </a:solidFill>
              </a:rPr>
              <a:t>В Скрижали</a:t>
            </a:r>
            <a:r>
              <a:rPr lang="ru-RU" sz="3200" dirty="0">
                <a:solidFill>
                  <a:srgbClr val="FFC000"/>
                </a:solidFill>
              </a:rPr>
              <a:t>, написанной в 1921 году швейцарскому учёному Огюсту </a:t>
            </a:r>
            <a:r>
              <a:rPr lang="ru-RU" sz="3200" dirty="0" err="1">
                <a:solidFill>
                  <a:srgbClr val="FFC000"/>
                </a:solidFill>
              </a:rPr>
              <a:t>Форелю</a:t>
            </a:r>
            <a:r>
              <a:rPr lang="ru-RU" sz="3200" dirty="0">
                <a:solidFill>
                  <a:srgbClr val="FFC000"/>
                </a:solidFill>
              </a:rPr>
              <a:t>, Абдул-Баха предлагает </a:t>
            </a:r>
            <a:r>
              <a:rPr lang="ru-RU" sz="3200" dirty="0" smtClean="0">
                <a:solidFill>
                  <a:srgbClr val="FFC000"/>
                </a:solidFill>
              </a:rPr>
              <a:t>доказательство </a:t>
            </a:r>
            <a:r>
              <a:rPr lang="ru-RU" sz="3200" dirty="0">
                <a:solidFill>
                  <a:srgbClr val="FFC000"/>
                </a:solidFill>
              </a:rPr>
              <a:t>существования Бога, опирающееся на некоторые факты и принципы, связанные с феноменом биологической эволюции.  Он утверждает, что причиной возникновения (или разрушения) живых существ должна быть ненаблюдаемая, объективно существующая, обладающая собственной волей сила (то есть, сознательная сила, внешняя по отношению к собственно процессу эволюции). Поскольку эта сила привела к возникновению человечества, она должна быть больше, чем человек и, следовательно, является Существом со сверхчеловеческими способностями</a:t>
            </a:r>
            <a:r>
              <a:rPr lang="ru-RU" sz="3200" dirty="0" smtClean="0">
                <a:solidFill>
                  <a:srgbClr val="FFC000"/>
                </a:solidFill>
              </a:rPr>
              <a:t>.</a:t>
            </a:r>
            <a:endParaRPr lang="ru-RU" sz="3200" dirty="0">
              <a:solidFill>
                <a:srgbClr val="FFC000"/>
              </a:solidFill>
            </a:endParaRPr>
          </a:p>
        </p:txBody>
      </p:sp>
      <p:sp>
        <p:nvSpPr>
          <p:cNvPr id="4" name="Прямоугольник 3"/>
          <p:cNvSpPr/>
          <p:nvPr/>
        </p:nvSpPr>
        <p:spPr>
          <a:xfrm>
            <a:off x="9757492" y="5854481"/>
            <a:ext cx="1641796" cy="369332"/>
          </a:xfrm>
          <a:prstGeom prst="rect">
            <a:avLst/>
          </a:prstGeom>
        </p:spPr>
        <p:txBody>
          <a:bodyPr wrap="none">
            <a:spAutoFit/>
          </a:bodyPr>
          <a:lstStyle/>
          <a:p>
            <a:pPr algn="r"/>
            <a:r>
              <a:rPr lang="ru-RU" dirty="0" smtClean="0">
                <a:solidFill>
                  <a:srgbClr val="FFC000"/>
                </a:solidFill>
              </a:rPr>
              <a:t>Уильям </a:t>
            </a:r>
            <a:r>
              <a:rPr lang="ru-RU" dirty="0" err="1" smtClean="0">
                <a:solidFill>
                  <a:srgbClr val="FFC000"/>
                </a:solidFill>
              </a:rPr>
              <a:t>Хэтчер</a:t>
            </a:r>
            <a:endParaRPr lang="ru-RU" dirty="0">
              <a:solidFill>
                <a:srgbClr val="FFC000"/>
              </a:solidFill>
            </a:endParaRPr>
          </a:p>
        </p:txBody>
      </p:sp>
      <p:sp>
        <p:nvSpPr>
          <p:cNvPr id="5" name="Прямоугольник 4"/>
          <p:cNvSpPr/>
          <p:nvPr/>
        </p:nvSpPr>
        <p:spPr>
          <a:xfrm>
            <a:off x="1373393" y="1305868"/>
            <a:ext cx="9445214" cy="646331"/>
          </a:xfrm>
          <a:prstGeom prst="rect">
            <a:avLst/>
          </a:prstGeom>
        </p:spPr>
        <p:txBody>
          <a:bodyPr wrap="none">
            <a:spAutoFit/>
          </a:bodyPr>
          <a:lstStyle/>
          <a:p>
            <a:r>
              <a:rPr lang="ru-RU" sz="3600" dirty="0" smtClean="0">
                <a:solidFill>
                  <a:srgbClr val="FFC000"/>
                </a:solidFill>
              </a:rPr>
              <a:t>Космологическое доказательство существования</a:t>
            </a:r>
            <a:endParaRPr lang="ru-RU" sz="3600" dirty="0">
              <a:solidFill>
                <a:srgbClr val="FFC000"/>
              </a:solidFill>
            </a:endParaRPr>
          </a:p>
        </p:txBody>
      </p:sp>
    </p:spTree>
    <p:extLst>
      <p:ext uri="{BB962C8B-B14F-4D97-AF65-F5344CB8AC3E}">
        <p14:creationId xmlns:p14="http://schemas.microsoft.com/office/powerpoint/2010/main" val="295721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799070" y="3167736"/>
            <a:ext cx="10600218" cy="2871411"/>
          </a:xfrm>
        </p:spPr>
        <p:txBody>
          <a:bodyPr>
            <a:normAutofit/>
          </a:bodyPr>
          <a:lstStyle/>
          <a:p>
            <a:pPr marL="0" indent="0">
              <a:buNone/>
            </a:pPr>
            <a:r>
              <a:rPr lang="ru-RU" sz="3200" dirty="0">
                <a:solidFill>
                  <a:srgbClr val="FFC000"/>
                </a:solidFill>
              </a:rPr>
              <a:t>«Всякий раз, как некое явление демонстрирует наблюдаемое, упорное, значительное отклонение от случайного поведения, без какой-либо видимой причины, мы имеем полное право сделать вывод о существовании некоей незримой силы или объекта, служащего причиной этого явления». </a:t>
            </a:r>
          </a:p>
        </p:txBody>
      </p:sp>
      <p:sp>
        <p:nvSpPr>
          <p:cNvPr id="4" name="Прямоугольник 3"/>
          <p:cNvSpPr/>
          <p:nvPr/>
        </p:nvSpPr>
        <p:spPr>
          <a:xfrm>
            <a:off x="9757492" y="5854481"/>
            <a:ext cx="1641796" cy="369332"/>
          </a:xfrm>
          <a:prstGeom prst="rect">
            <a:avLst/>
          </a:prstGeom>
        </p:spPr>
        <p:txBody>
          <a:bodyPr wrap="none">
            <a:spAutoFit/>
          </a:bodyPr>
          <a:lstStyle/>
          <a:p>
            <a:pPr algn="r"/>
            <a:r>
              <a:rPr lang="ru-RU" dirty="0" smtClean="0">
                <a:solidFill>
                  <a:srgbClr val="FFC000"/>
                </a:solidFill>
              </a:rPr>
              <a:t>Уильям </a:t>
            </a:r>
            <a:r>
              <a:rPr lang="ru-RU" dirty="0" err="1" smtClean="0">
                <a:solidFill>
                  <a:srgbClr val="FFC000"/>
                </a:solidFill>
              </a:rPr>
              <a:t>Хэтчер</a:t>
            </a:r>
            <a:endParaRPr lang="ru-RU" dirty="0">
              <a:solidFill>
                <a:srgbClr val="FFC000"/>
              </a:solidFill>
            </a:endParaRPr>
          </a:p>
        </p:txBody>
      </p:sp>
      <p:sp>
        <p:nvSpPr>
          <p:cNvPr id="5" name="Прямоугольник 4"/>
          <p:cNvSpPr/>
          <p:nvPr/>
        </p:nvSpPr>
        <p:spPr>
          <a:xfrm>
            <a:off x="1373393" y="1305868"/>
            <a:ext cx="9445214" cy="646331"/>
          </a:xfrm>
          <a:prstGeom prst="rect">
            <a:avLst/>
          </a:prstGeom>
        </p:spPr>
        <p:txBody>
          <a:bodyPr wrap="none">
            <a:spAutoFit/>
          </a:bodyPr>
          <a:lstStyle/>
          <a:p>
            <a:r>
              <a:rPr lang="ru-RU" sz="3600" dirty="0">
                <a:solidFill>
                  <a:srgbClr val="FFC000"/>
                </a:solidFill>
              </a:rPr>
              <a:t>Космологическое</a:t>
            </a:r>
            <a:r>
              <a:rPr lang="ru-RU" sz="3600" dirty="0" smtClean="0">
                <a:solidFill>
                  <a:srgbClr val="FFC000"/>
                </a:solidFill>
              </a:rPr>
              <a:t> доказательство существования</a:t>
            </a:r>
            <a:endParaRPr lang="ru-RU" sz="3600" dirty="0">
              <a:solidFill>
                <a:srgbClr val="FFC000"/>
              </a:solidFill>
            </a:endParaRPr>
          </a:p>
        </p:txBody>
      </p:sp>
    </p:spTree>
    <p:extLst>
      <p:ext uri="{BB962C8B-B14F-4D97-AF65-F5344CB8AC3E}">
        <p14:creationId xmlns:p14="http://schemas.microsoft.com/office/powerpoint/2010/main" val="2279655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799070" y="3167736"/>
            <a:ext cx="10600218" cy="2871411"/>
          </a:xfrm>
        </p:spPr>
        <p:txBody>
          <a:bodyPr>
            <a:normAutofit/>
          </a:bodyPr>
          <a:lstStyle/>
          <a:p>
            <a:pPr marL="0" indent="0">
              <a:buNone/>
            </a:pPr>
            <a:r>
              <a:rPr lang="ru-RU" sz="4400" dirty="0" smtClean="0">
                <a:solidFill>
                  <a:srgbClr val="FFC000"/>
                </a:solidFill>
              </a:rPr>
              <a:t>Второе начало термодинамики:</a:t>
            </a:r>
          </a:p>
          <a:p>
            <a:pPr marL="514350" indent="-514350">
              <a:buFont typeface="+mj-lt"/>
              <a:buAutoNum type="arabicPeriod"/>
            </a:pPr>
            <a:r>
              <a:rPr lang="ru-RU" sz="3200" dirty="0" smtClean="0">
                <a:solidFill>
                  <a:srgbClr val="FFC000"/>
                </a:solidFill>
              </a:rPr>
              <a:t>«</a:t>
            </a:r>
            <a:r>
              <a:rPr lang="ru-RU" sz="3200" dirty="0">
                <a:solidFill>
                  <a:srgbClr val="FFC000"/>
                </a:solidFill>
              </a:rPr>
              <a:t>Беспорядок вероятен, а порядок маловероятен». </a:t>
            </a:r>
            <a:endParaRPr lang="ru-RU" sz="3200" dirty="0" smtClean="0">
              <a:solidFill>
                <a:srgbClr val="FFC000"/>
              </a:solidFill>
            </a:endParaRPr>
          </a:p>
          <a:p>
            <a:pPr marL="514350" indent="-514350">
              <a:buFont typeface="+mj-lt"/>
              <a:buAutoNum type="arabicPeriod"/>
            </a:pPr>
            <a:r>
              <a:rPr lang="ru-RU" sz="3200" dirty="0">
                <a:solidFill>
                  <a:srgbClr val="FFC000"/>
                </a:solidFill>
              </a:rPr>
              <a:t>«Порядок, структурность и сложность маловероятны; беспорядок, простота и одинаковость вероятны». </a:t>
            </a:r>
          </a:p>
        </p:txBody>
      </p:sp>
      <p:sp>
        <p:nvSpPr>
          <p:cNvPr id="4" name="Прямоугольник 3"/>
          <p:cNvSpPr/>
          <p:nvPr/>
        </p:nvSpPr>
        <p:spPr>
          <a:xfrm>
            <a:off x="9757492" y="5854481"/>
            <a:ext cx="1641796" cy="369332"/>
          </a:xfrm>
          <a:prstGeom prst="rect">
            <a:avLst/>
          </a:prstGeom>
        </p:spPr>
        <p:txBody>
          <a:bodyPr wrap="none">
            <a:spAutoFit/>
          </a:bodyPr>
          <a:lstStyle/>
          <a:p>
            <a:pPr algn="r"/>
            <a:r>
              <a:rPr lang="ru-RU" dirty="0" smtClean="0">
                <a:solidFill>
                  <a:srgbClr val="FFC000"/>
                </a:solidFill>
              </a:rPr>
              <a:t>Уильям </a:t>
            </a:r>
            <a:r>
              <a:rPr lang="ru-RU" dirty="0" err="1" smtClean="0">
                <a:solidFill>
                  <a:srgbClr val="FFC000"/>
                </a:solidFill>
              </a:rPr>
              <a:t>Хэтчер</a:t>
            </a:r>
            <a:endParaRPr lang="ru-RU" dirty="0">
              <a:solidFill>
                <a:srgbClr val="FFC000"/>
              </a:solidFill>
            </a:endParaRPr>
          </a:p>
        </p:txBody>
      </p:sp>
      <p:sp>
        <p:nvSpPr>
          <p:cNvPr id="5" name="Прямоугольник 4"/>
          <p:cNvSpPr/>
          <p:nvPr/>
        </p:nvSpPr>
        <p:spPr>
          <a:xfrm>
            <a:off x="1373393" y="1305868"/>
            <a:ext cx="9445214" cy="646331"/>
          </a:xfrm>
          <a:prstGeom prst="rect">
            <a:avLst/>
          </a:prstGeom>
        </p:spPr>
        <p:txBody>
          <a:bodyPr wrap="none">
            <a:spAutoFit/>
          </a:bodyPr>
          <a:lstStyle/>
          <a:p>
            <a:r>
              <a:rPr lang="ru-RU" sz="3600" dirty="0">
                <a:solidFill>
                  <a:srgbClr val="FFC000"/>
                </a:solidFill>
              </a:rPr>
              <a:t>Космологическое</a:t>
            </a:r>
            <a:r>
              <a:rPr lang="ru-RU" sz="3600" dirty="0" smtClean="0">
                <a:solidFill>
                  <a:srgbClr val="FFC000"/>
                </a:solidFill>
              </a:rPr>
              <a:t> доказательство существования</a:t>
            </a:r>
            <a:endParaRPr lang="ru-RU" sz="3600" dirty="0">
              <a:solidFill>
                <a:srgbClr val="FFC000"/>
              </a:solidFill>
            </a:endParaRPr>
          </a:p>
        </p:txBody>
      </p:sp>
    </p:spTree>
    <p:extLst>
      <p:ext uri="{BB962C8B-B14F-4D97-AF65-F5344CB8AC3E}">
        <p14:creationId xmlns:p14="http://schemas.microsoft.com/office/powerpoint/2010/main" val="463866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799070" y="3167736"/>
            <a:ext cx="10600218" cy="2871411"/>
          </a:xfrm>
        </p:spPr>
        <p:txBody>
          <a:bodyPr>
            <a:noAutofit/>
          </a:bodyPr>
          <a:lstStyle/>
          <a:p>
            <a:pPr marL="0" indent="0">
              <a:buNone/>
            </a:pPr>
            <a:r>
              <a:rPr lang="ru-RU" sz="4000" dirty="0">
                <a:solidFill>
                  <a:srgbClr val="FFC000"/>
                </a:solidFill>
              </a:rPr>
              <a:t>Второе начало термодинамики может нарушаться, но вряд ли в земных условиях. Известно, что оно нарушается на космических расстояниях в самогравитирующих системах</a:t>
            </a:r>
            <a:r>
              <a:rPr lang="ru-RU" sz="4000" dirty="0" smtClean="0">
                <a:solidFill>
                  <a:srgbClr val="FFC000"/>
                </a:solidFill>
              </a:rPr>
              <a:t>.</a:t>
            </a:r>
            <a:endParaRPr lang="ru-RU" sz="2800" dirty="0">
              <a:solidFill>
                <a:srgbClr val="FFC000"/>
              </a:solidFill>
            </a:endParaRPr>
          </a:p>
        </p:txBody>
      </p:sp>
      <p:sp>
        <p:nvSpPr>
          <p:cNvPr id="5" name="Прямоугольник 4"/>
          <p:cNvSpPr/>
          <p:nvPr/>
        </p:nvSpPr>
        <p:spPr>
          <a:xfrm>
            <a:off x="1373393" y="1305868"/>
            <a:ext cx="9445214" cy="646331"/>
          </a:xfrm>
          <a:prstGeom prst="rect">
            <a:avLst/>
          </a:prstGeom>
        </p:spPr>
        <p:txBody>
          <a:bodyPr wrap="none">
            <a:spAutoFit/>
          </a:bodyPr>
          <a:lstStyle/>
          <a:p>
            <a:r>
              <a:rPr lang="ru-RU" sz="3600" dirty="0">
                <a:solidFill>
                  <a:srgbClr val="FFC000"/>
                </a:solidFill>
              </a:rPr>
              <a:t>Космологическое</a:t>
            </a:r>
            <a:r>
              <a:rPr lang="ru-RU" sz="3600" dirty="0" smtClean="0">
                <a:solidFill>
                  <a:srgbClr val="FFC000"/>
                </a:solidFill>
              </a:rPr>
              <a:t> доказательство существования</a:t>
            </a:r>
            <a:endParaRPr lang="ru-RU" sz="3600" dirty="0">
              <a:solidFill>
                <a:srgbClr val="FFC000"/>
              </a:solidFill>
            </a:endParaRPr>
          </a:p>
        </p:txBody>
      </p:sp>
    </p:spTree>
    <p:extLst>
      <p:ext uri="{BB962C8B-B14F-4D97-AF65-F5344CB8AC3E}">
        <p14:creationId xmlns:p14="http://schemas.microsoft.com/office/powerpoint/2010/main" val="2007268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1" y="481190"/>
            <a:ext cx="11193235" cy="5880671"/>
          </a:xfrm>
          <a:prstGeom prst="rect">
            <a:avLst/>
          </a:prstGeom>
        </p:spPr>
      </p:pic>
      <p:sp>
        <p:nvSpPr>
          <p:cNvPr id="2" name="Заголовок 1"/>
          <p:cNvSpPr>
            <a:spLocks noGrp="1"/>
          </p:cNvSpPr>
          <p:nvPr>
            <p:ph type="title"/>
          </p:nvPr>
        </p:nvSpPr>
        <p:spPr>
          <a:xfrm>
            <a:off x="1295401" y="616453"/>
            <a:ext cx="9601196" cy="738818"/>
          </a:xfrm>
        </p:spPr>
        <p:txBody>
          <a:bodyPr>
            <a:normAutofit fontScale="90000"/>
          </a:bodyPr>
          <a:lstStyle/>
          <a:p>
            <a:r>
              <a:rPr lang="ru-RU" dirty="0" smtClean="0">
                <a:solidFill>
                  <a:srgbClr val="FFFF00"/>
                </a:solidFill>
              </a:rPr>
              <a:t>Что есть Бог?</a:t>
            </a:r>
            <a:endParaRPr lang="ru-RU" dirty="0">
              <a:solidFill>
                <a:srgbClr val="FFFF00"/>
              </a:solidFill>
            </a:endParaRPr>
          </a:p>
        </p:txBody>
      </p:sp>
      <p:sp>
        <p:nvSpPr>
          <p:cNvPr id="3" name="Объект 2"/>
          <p:cNvSpPr>
            <a:spLocks noGrp="1"/>
          </p:cNvSpPr>
          <p:nvPr>
            <p:ph idx="1"/>
          </p:nvPr>
        </p:nvSpPr>
        <p:spPr>
          <a:xfrm>
            <a:off x="799070" y="1952199"/>
            <a:ext cx="10600218" cy="4271613"/>
          </a:xfrm>
          <a:solidFill>
            <a:srgbClr val="212943"/>
          </a:solidFill>
        </p:spPr>
        <p:txBody>
          <a:bodyPr>
            <a:normAutofit fontScale="85000" lnSpcReduction="20000"/>
          </a:bodyPr>
          <a:lstStyle/>
          <a:p>
            <a:pPr hangingPunct="0"/>
            <a:r>
              <a:rPr lang="ru-RU" b="1" dirty="0">
                <a:solidFill>
                  <a:schemeClr val="bg1"/>
                </a:solidFill>
              </a:rPr>
              <a:t>Теорема Авиценны: </a:t>
            </a:r>
            <a:r>
              <a:rPr lang="ru-RU" dirty="0">
                <a:solidFill>
                  <a:schemeClr val="bg1"/>
                </a:solidFill>
              </a:rPr>
              <a:t>Существует в точности одна всеобщая, необусловленная причина.</a:t>
            </a:r>
            <a:endParaRPr lang="ru-RU" b="1" dirty="0">
              <a:solidFill>
                <a:schemeClr val="bg1"/>
              </a:solidFill>
            </a:endParaRPr>
          </a:p>
          <a:p>
            <a:r>
              <a:rPr lang="ru-RU" i="1" dirty="0">
                <a:solidFill>
                  <a:schemeClr val="bg1"/>
                </a:solidFill>
              </a:rPr>
              <a:t>Доказательство</a:t>
            </a:r>
            <a:r>
              <a:rPr lang="ru-RU" dirty="0">
                <a:solidFill>
                  <a:schemeClr val="bg1"/>
                </a:solidFill>
              </a:rPr>
              <a:t>: Пусть </a:t>
            </a:r>
            <a:r>
              <a:rPr lang="en-US" dirty="0">
                <a:solidFill>
                  <a:schemeClr val="bg1"/>
                </a:solidFill>
              </a:rPr>
              <a:t>C </a:t>
            </a:r>
            <a:r>
              <a:rPr lang="ru-RU" dirty="0">
                <a:solidFill>
                  <a:schemeClr val="bg1"/>
                </a:solidFill>
              </a:rPr>
              <a:t>будет множеством всех обусловленных объектов. </a:t>
            </a:r>
            <a:r>
              <a:rPr lang="ru-RU" dirty="0" smtClean="0">
                <a:solidFill>
                  <a:schemeClr val="bg1"/>
                </a:solidFill>
              </a:rPr>
              <a:t>Любой из </a:t>
            </a:r>
            <a:r>
              <a:rPr lang="ru-RU" dirty="0">
                <a:solidFill>
                  <a:schemeClr val="bg1"/>
                </a:solidFill>
              </a:rPr>
              <a:t>существующих ныне материальных объектов является составным и, следовательно, </a:t>
            </a:r>
            <a:r>
              <a:rPr lang="ru-RU" dirty="0" smtClean="0">
                <a:solidFill>
                  <a:schemeClr val="bg1"/>
                </a:solidFill>
              </a:rPr>
              <a:t>обусловленным</a:t>
            </a:r>
            <a:r>
              <a:rPr lang="en-US" dirty="0" smtClean="0">
                <a:solidFill>
                  <a:schemeClr val="bg1"/>
                </a:solidFill>
              </a:rPr>
              <a:t> (</a:t>
            </a:r>
            <a:r>
              <a:rPr lang="ru-RU" dirty="0" smtClean="0">
                <a:solidFill>
                  <a:schemeClr val="bg1"/>
                </a:solidFill>
              </a:rPr>
              <a:t>строгий принцип </a:t>
            </a:r>
            <a:r>
              <a:rPr lang="ru-RU" dirty="0">
                <a:solidFill>
                  <a:schemeClr val="bg1"/>
                </a:solidFill>
              </a:rPr>
              <a:t>сопряжённости). </a:t>
            </a:r>
            <a:r>
              <a:rPr lang="ru-RU" dirty="0">
                <a:solidFill>
                  <a:schemeClr val="bg1"/>
                </a:solidFill>
              </a:rPr>
              <a:t>Следовательно, </a:t>
            </a:r>
            <a:r>
              <a:rPr lang="en-US" dirty="0">
                <a:solidFill>
                  <a:schemeClr val="bg1"/>
                </a:solidFill>
              </a:rPr>
              <a:t>C </a:t>
            </a:r>
            <a:r>
              <a:rPr lang="ru-RU" dirty="0">
                <a:solidFill>
                  <a:schemeClr val="bg1"/>
                </a:solidFill>
              </a:rPr>
              <a:t>является (непустым) составным объектом. Согласно тому же строгому принципу сопряжённости, всякий составной объект обусловлен. Значит, у </a:t>
            </a:r>
            <a:r>
              <a:rPr lang="en-US" dirty="0">
                <a:solidFill>
                  <a:schemeClr val="bg1"/>
                </a:solidFill>
              </a:rPr>
              <a:t>C </a:t>
            </a:r>
            <a:r>
              <a:rPr lang="ru-RU" dirty="0">
                <a:solidFill>
                  <a:schemeClr val="bg1"/>
                </a:solidFill>
              </a:rPr>
              <a:t>есть некая причина </a:t>
            </a:r>
            <a:r>
              <a:rPr lang="en-US" dirty="0">
                <a:solidFill>
                  <a:schemeClr val="bg1"/>
                </a:solidFill>
              </a:rPr>
              <a:t>E</a:t>
            </a:r>
            <a:r>
              <a:rPr lang="ru-RU" dirty="0">
                <a:solidFill>
                  <a:schemeClr val="bg1"/>
                </a:solidFill>
              </a:rPr>
              <a:t>, так что </a:t>
            </a:r>
            <a:r>
              <a:rPr lang="en-US" dirty="0">
                <a:solidFill>
                  <a:schemeClr val="bg1"/>
                </a:solidFill>
              </a:rPr>
              <a:t>E </a:t>
            </a:r>
            <a:r>
              <a:rPr lang="ru-RU" dirty="0">
                <a:solidFill>
                  <a:schemeClr val="bg1"/>
                </a:solidFill>
              </a:rPr>
              <a:t>→</a:t>
            </a:r>
            <a:r>
              <a:rPr lang="en-US" dirty="0">
                <a:solidFill>
                  <a:schemeClr val="bg1"/>
                </a:solidFill>
              </a:rPr>
              <a:t> C</a:t>
            </a:r>
            <a:r>
              <a:rPr lang="ru-RU" dirty="0">
                <a:solidFill>
                  <a:schemeClr val="bg1"/>
                </a:solidFill>
              </a:rPr>
              <a:t>, </a:t>
            </a:r>
            <a:r>
              <a:rPr lang="en-US" dirty="0">
                <a:solidFill>
                  <a:schemeClr val="bg1"/>
                </a:solidFill>
              </a:rPr>
              <a:t>E </a:t>
            </a:r>
            <a:r>
              <a:rPr lang="ru-RU" dirty="0">
                <a:solidFill>
                  <a:schemeClr val="bg1"/>
                </a:solidFill>
              </a:rPr>
              <a:t>≠</a:t>
            </a:r>
            <a:r>
              <a:rPr lang="en-US" dirty="0">
                <a:solidFill>
                  <a:schemeClr val="bg1"/>
                </a:solidFill>
              </a:rPr>
              <a:t> C</a:t>
            </a:r>
            <a:r>
              <a:rPr lang="ru-RU" dirty="0">
                <a:solidFill>
                  <a:schemeClr val="bg1"/>
                </a:solidFill>
              </a:rPr>
              <a:t>. По принципу причинности, объект </a:t>
            </a:r>
            <a:r>
              <a:rPr lang="en-US" dirty="0">
                <a:solidFill>
                  <a:schemeClr val="bg1"/>
                </a:solidFill>
              </a:rPr>
              <a:t>E </a:t>
            </a:r>
            <a:r>
              <a:rPr lang="ru-RU" dirty="0">
                <a:solidFill>
                  <a:schemeClr val="bg1"/>
                </a:solidFill>
              </a:rPr>
              <a:t>либо обусловлен, либо нет. Если </a:t>
            </a:r>
            <a:r>
              <a:rPr lang="en-US" dirty="0">
                <a:solidFill>
                  <a:schemeClr val="bg1"/>
                </a:solidFill>
              </a:rPr>
              <a:t>E</a:t>
            </a:r>
            <a:r>
              <a:rPr lang="ru-RU" dirty="0">
                <a:solidFill>
                  <a:schemeClr val="bg1"/>
                </a:solidFill>
              </a:rPr>
              <a:t> обусловлен, то он является компонентом </a:t>
            </a:r>
            <a:r>
              <a:rPr lang="en-US" dirty="0">
                <a:solidFill>
                  <a:schemeClr val="bg1"/>
                </a:solidFill>
              </a:rPr>
              <a:t>C</a:t>
            </a:r>
            <a:r>
              <a:rPr lang="ru-RU" dirty="0">
                <a:solidFill>
                  <a:schemeClr val="bg1"/>
                </a:solidFill>
              </a:rPr>
              <a:t>, </a:t>
            </a:r>
            <a:r>
              <a:rPr lang="en-US" dirty="0">
                <a:solidFill>
                  <a:schemeClr val="bg1"/>
                </a:solidFill>
              </a:rPr>
              <a:t>E</a:t>
            </a:r>
            <a:r>
              <a:rPr lang="en-US" dirty="0">
                <a:solidFill>
                  <a:schemeClr val="bg1"/>
                </a:solidFill>
                <a:sym typeface="Symbol" panose="05050102010706020507" pitchFamily="18" charset="2"/>
              </a:rPr>
              <a:t></a:t>
            </a:r>
            <a:r>
              <a:rPr lang="en-US" dirty="0">
                <a:solidFill>
                  <a:schemeClr val="bg1"/>
                </a:solidFill>
              </a:rPr>
              <a:t>C</a:t>
            </a:r>
            <a:r>
              <a:rPr lang="ru-RU" dirty="0">
                <a:solidFill>
                  <a:schemeClr val="bg1"/>
                </a:solidFill>
              </a:rPr>
              <a:t> (поскольку </a:t>
            </a:r>
            <a:r>
              <a:rPr lang="en-US" dirty="0">
                <a:solidFill>
                  <a:schemeClr val="bg1"/>
                </a:solidFill>
              </a:rPr>
              <a:t>C </a:t>
            </a:r>
            <a:r>
              <a:rPr lang="ru-RU" dirty="0">
                <a:solidFill>
                  <a:schemeClr val="bg1"/>
                </a:solidFill>
              </a:rPr>
              <a:t>является множеством </a:t>
            </a:r>
            <a:r>
              <a:rPr lang="ru-RU" i="1" dirty="0">
                <a:solidFill>
                  <a:schemeClr val="bg1"/>
                </a:solidFill>
              </a:rPr>
              <a:t>всех</a:t>
            </a:r>
            <a:r>
              <a:rPr lang="ru-RU" dirty="0">
                <a:solidFill>
                  <a:schemeClr val="bg1"/>
                </a:solidFill>
              </a:rPr>
              <a:t> обусловленных объектов). Таким образом, по принципу мощности, </a:t>
            </a:r>
            <a:r>
              <a:rPr lang="en-US" dirty="0">
                <a:solidFill>
                  <a:schemeClr val="bg1"/>
                </a:solidFill>
              </a:rPr>
              <a:t>E </a:t>
            </a:r>
            <a:r>
              <a:rPr lang="ru-RU" dirty="0">
                <a:solidFill>
                  <a:schemeClr val="bg1"/>
                </a:solidFill>
              </a:rPr>
              <a:t>→</a:t>
            </a:r>
            <a:r>
              <a:rPr lang="en-US" dirty="0">
                <a:solidFill>
                  <a:schemeClr val="bg1"/>
                </a:solidFill>
              </a:rPr>
              <a:t> E</a:t>
            </a:r>
            <a:r>
              <a:rPr lang="ru-RU" dirty="0">
                <a:solidFill>
                  <a:schemeClr val="bg1"/>
                </a:solidFill>
              </a:rPr>
              <a:t>, т.е. </a:t>
            </a:r>
            <a:r>
              <a:rPr lang="en-US" dirty="0">
                <a:solidFill>
                  <a:schemeClr val="bg1"/>
                </a:solidFill>
              </a:rPr>
              <a:t>E </a:t>
            </a:r>
            <a:r>
              <a:rPr lang="ru-RU" dirty="0">
                <a:solidFill>
                  <a:schemeClr val="bg1"/>
                </a:solidFill>
              </a:rPr>
              <a:t>необусловлен. Следовательно, </a:t>
            </a:r>
            <a:r>
              <a:rPr lang="en-US" dirty="0">
                <a:solidFill>
                  <a:schemeClr val="bg1"/>
                </a:solidFill>
              </a:rPr>
              <a:t>E </a:t>
            </a:r>
            <a:r>
              <a:rPr lang="ru-RU" dirty="0">
                <a:solidFill>
                  <a:schemeClr val="bg1"/>
                </a:solidFill>
              </a:rPr>
              <a:t>≠</a:t>
            </a:r>
            <a:r>
              <a:rPr lang="en-US" dirty="0">
                <a:solidFill>
                  <a:schemeClr val="bg1"/>
                </a:solidFill>
              </a:rPr>
              <a:t> C </a:t>
            </a:r>
            <a:r>
              <a:rPr lang="ru-RU" dirty="0">
                <a:solidFill>
                  <a:schemeClr val="bg1"/>
                </a:solidFill>
              </a:rPr>
              <a:t>является уникальным необусловленным объектом (по принципу единственности). Более того, </a:t>
            </a:r>
            <a:r>
              <a:rPr lang="en-US" dirty="0">
                <a:solidFill>
                  <a:schemeClr val="bg1"/>
                </a:solidFill>
              </a:rPr>
              <a:t>E </a:t>
            </a:r>
            <a:r>
              <a:rPr lang="ru-RU" dirty="0">
                <a:solidFill>
                  <a:schemeClr val="bg1"/>
                </a:solidFill>
              </a:rPr>
              <a:t>является всеобщей причиной, поскольку </a:t>
            </a:r>
            <a:r>
              <a:rPr lang="en-US" dirty="0">
                <a:solidFill>
                  <a:schemeClr val="bg1"/>
                </a:solidFill>
              </a:rPr>
              <a:t>E </a:t>
            </a:r>
            <a:r>
              <a:rPr lang="ru-RU" dirty="0">
                <a:solidFill>
                  <a:schemeClr val="bg1"/>
                </a:solidFill>
              </a:rPr>
              <a:t>выступает причиной всякого существующего объекта. Действительно, возьмём некий произвольный объект </a:t>
            </a:r>
            <a:r>
              <a:rPr lang="en-US" dirty="0">
                <a:solidFill>
                  <a:schemeClr val="bg1"/>
                </a:solidFill>
              </a:rPr>
              <a:t>a</a:t>
            </a:r>
            <a:r>
              <a:rPr lang="ru-RU" dirty="0">
                <a:solidFill>
                  <a:schemeClr val="bg1"/>
                </a:solidFill>
              </a:rPr>
              <a:t>. По принципу причинности, он либо обусловлен, либо нет. Если он обусловлен, </a:t>
            </a:r>
            <a:r>
              <a:rPr lang="en-US" dirty="0" err="1">
                <a:solidFill>
                  <a:schemeClr val="bg1"/>
                </a:solidFill>
              </a:rPr>
              <a:t>a</a:t>
            </a:r>
            <a:r>
              <a:rPr lang="en-US" dirty="0" err="1">
                <a:solidFill>
                  <a:schemeClr val="bg1"/>
                </a:solidFill>
                <a:sym typeface="Symbol" panose="05050102010706020507" pitchFamily="18" charset="2"/>
              </a:rPr>
              <a:t></a:t>
            </a:r>
            <a:r>
              <a:rPr lang="en-US" dirty="0" err="1">
                <a:solidFill>
                  <a:schemeClr val="bg1"/>
                </a:solidFill>
              </a:rPr>
              <a:t>C</a:t>
            </a:r>
            <a:r>
              <a:rPr lang="ru-RU" dirty="0">
                <a:solidFill>
                  <a:schemeClr val="bg1"/>
                </a:solidFill>
              </a:rPr>
              <a:t>, что, согласно принципу мощности, означает, что </a:t>
            </a:r>
            <a:r>
              <a:rPr lang="en-US" dirty="0">
                <a:solidFill>
                  <a:schemeClr val="bg1"/>
                </a:solidFill>
              </a:rPr>
              <a:t>E </a:t>
            </a:r>
            <a:r>
              <a:rPr lang="ru-RU" dirty="0">
                <a:solidFill>
                  <a:schemeClr val="bg1"/>
                </a:solidFill>
              </a:rPr>
              <a:t>→</a:t>
            </a:r>
            <a:r>
              <a:rPr lang="en-US" dirty="0">
                <a:solidFill>
                  <a:schemeClr val="bg1"/>
                </a:solidFill>
              </a:rPr>
              <a:t> a</a:t>
            </a:r>
            <a:r>
              <a:rPr lang="ru-RU" dirty="0">
                <a:solidFill>
                  <a:schemeClr val="bg1"/>
                </a:solidFill>
              </a:rPr>
              <a:t>. Если </a:t>
            </a:r>
            <a:r>
              <a:rPr lang="en-US" dirty="0">
                <a:solidFill>
                  <a:schemeClr val="bg1"/>
                </a:solidFill>
              </a:rPr>
              <a:t>a</a:t>
            </a:r>
            <a:r>
              <a:rPr lang="ru-RU" dirty="0">
                <a:solidFill>
                  <a:schemeClr val="bg1"/>
                </a:solidFill>
              </a:rPr>
              <a:t> необусловлен, то </a:t>
            </a:r>
            <a:r>
              <a:rPr lang="en-US" dirty="0">
                <a:solidFill>
                  <a:schemeClr val="bg1"/>
                </a:solidFill>
              </a:rPr>
              <a:t>a </a:t>
            </a:r>
            <a:r>
              <a:rPr lang="ru-RU" dirty="0">
                <a:solidFill>
                  <a:schemeClr val="bg1"/>
                </a:solidFill>
              </a:rPr>
              <a:t>=</a:t>
            </a:r>
            <a:r>
              <a:rPr lang="en-US" dirty="0">
                <a:solidFill>
                  <a:schemeClr val="bg1"/>
                </a:solidFill>
              </a:rPr>
              <a:t> E</a:t>
            </a:r>
            <a:r>
              <a:rPr lang="ru-RU" dirty="0">
                <a:solidFill>
                  <a:schemeClr val="bg1"/>
                </a:solidFill>
              </a:rPr>
              <a:t>, и следовательно, в данном случае также </a:t>
            </a:r>
            <a:r>
              <a:rPr lang="en-US" dirty="0">
                <a:solidFill>
                  <a:schemeClr val="bg1"/>
                </a:solidFill>
              </a:rPr>
              <a:t>E </a:t>
            </a:r>
            <a:r>
              <a:rPr lang="ru-RU" dirty="0">
                <a:solidFill>
                  <a:schemeClr val="bg1"/>
                </a:solidFill>
              </a:rPr>
              <a:t>→</a:t>
            </a:r>
            <a:r>
              <a:rPr lang="en-US" dirty="0">
                <a:solidFill>
                  <a:schemeClr val="bg1"/>
                </a:solidFill>
              </a:rPr>
              <a:t> a </a:t>
            </a:r>
            <a:r>
              <a:rPr lang="ru-RU" dirty="0">
                <a:solidFill>
                  <a:schemeClr val="bg1"/>
                </a:solidFill>
              </a:rPr>
              <a:t>(поскольку </a:t>
            </a:r>
            <a:r>
              <a:rPr lang="en-US" dirty="0">
                <a:solidFill>
                  <a:schemeClr val="bg1"/>
                </a:solidFill>
              </a:rPr>
              <a:t>E </a:t>
            </a:r>
            <a:r>
              <a:rPr lang="ru-RU" dirty="0">
                <a:solidFill>
                  <a:schemeClr val="bg1"/>
                </a:solidFill>
              </a:rPr>
              <a:t>→</a:t>
            </a:r>
            <a:r>
              <a:rPr lang="en-US" dirty="0">
                <a:solidFill>
                  <a:schemeClr val="bg1"/>
                </a:solidFill>
              </a:rPr>
              <a:t> E</a:t>
            </a:r>
            <a:r>
              <a:rPr lang="ru-RU" dirty="0">
                <a:solidFill>
                  <a:schemeClr val="bg1"/>
                </a:solidFill>
              </a:rPr>
              <a:t>). Таким образом, </a:t>
            </a:r>
            <a:r>
              <a:rPr lang="en-US" dirty="0">
                <a:solidFill>
                  <a:schemeClr val="bg1"/>
                </a:solidFill>
              </a:rPr>
              <a:t>E </a:t>
            </a:r>
            <a:r>
              <a:rPr lang="ru-RU" dirty="0">
                <a:solidFill>
                  <a:schemeClr val="bg1"/>
                </a:solidFill>
              </a:rPr>
              <a:t>является уникальной, необусловленной (и, следовательно, несоставной) всеобщей причиной.</a:t>
            </a:r>
          </a:p>
          <a:p>
            <a:pPr marL="0" indent="0">
              <a:buNone/>
            </a:pPr>
            <a:endParaRPr lang="ru-RU" sz="3200" dirty="0">
              <a:solidFill>
                <a:schemeClr val="bg1"/>
              </a:solidFill>
            </a:endParaRPr>
          </a:p>
        </p:txBody>
      </p:sp>
      <p:sp>
        <p:nvSpPr>
          <p:cNvPr id="4" name="Прямоугольник 3"/>
          <p:cNvSpPr/>
          <p:nvPr/>
        </p:nvSpPr>
        <p:spPr>
          <a:xfrm>
            <a:off x="9757492" y="5854481"/>
            <a:ext cx="1641796" cy="369332"/>
          </a:xfrm>
          <a:prstGeom prst="rect">
            <a:avLst/>
          </a:prstGeom>
        </p:spPr>
        <p:txBody>
          <a:bodyPr wrap="none">
            <a:spAutoFit/>
          </a:bodyPr>
          <a:lstStyle/>
          <a:p>
            <a:pPr algn="r"/>
            <a:r>
              <a:rPr lang="ru-RU" dirty="0" smtClean="0">
                <a:solidFill>
                  <a:srgbClr val="FFC000"/>
                </a:solidFill>
              </a:rPr>
              <a:t>Уильям </a:t>
            </a:r>
            <a:r>
              <a:rPr lang="ru-RU" dirty="0" err="1" smtClean="0">
                <a:solidFill>
                  <a:srgbClr val="FFC000"/>
                </a:solidFill>
              </a:rPr>
              <a:t>Хэтчер</a:t>
            </a:r>
            <a:endParaRPr lang="ru-RU" dirty="0">
              <a:solidFill>
                <a:srgbClr val="FFC000"/>
              </a:solidFill>
            </a:endParaRPr>
          </a:p>
        </p:txBody>
      </p:sp>
      <p:sp>
        <p:nvSpPr>
          <p:cNvPr id="5" name="Прямоугольник 4"/>
          <p:cNvSpPr/>
          <p:nvPr/>
        </p:nvSpPr>
        <p:spPr>
          <a:xfrm>
            <a:off x="1373393" y="1305868"/>
            <a:ext cx="9179116" cy="646331"/>
          </a:xfrm>
          <a:prstGeom prst="rect">
            <a:avLst/>
          </a:prstGeom>
        </p:spPr>
        <p:txBody>
          <a:bodyPr wrap="none">
            <a:spAutoFit/>
          </a:bodyPr>
          <a:lstStyle/>
          <a:p>
            <a:r>
              <a:rPr lang="ru-RU" sz="3600" dirty="0" smtClean="0">
                <a:solidFill>
                  <a:srgbClr val="FFC000"/>
                </a:solidFill>
              </a:rPr>
              <a:t>Математическое доказательство существования</a:t>
            </a:r>
            <a:endParaRPr lang="ru-RU" sz="3600" dirty="0">
              <a:solidFill>
                <a:srgbClr val="FFC000"/>
              </a:solidFill>
            </a:endParaRPr>
          </a:p>
        </p:txBody>
      </p:sp>
    </p:spTree>
    <p:extLst>
      <p:ext uri="{BB962C8B-B14F-4D97-AF65-F5344CB8AC3E}">
        <p14:creationId xmlns:p14="http://schemas.microsoft.com/office/powerpoint/2010/main" val="2094367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63537" y="683759"/>
            <a:ext cx="3516577" cy="1382579"/>
          </a:xfrm>
        </p:spPr>
        <p:txBody>
          <a:bodyPr>
            <a:noAutofit/>
          </a:bodyPr>
          <a:lstStyle/>
          <a:p>
            <a:r>
              <a:rPr lang="ru-RU" sz="3600" dirty="0" smtClean="0"/>
              <a:t>Как доказать, что Бахаулла прав?</a:t>
            </a:r>
            <a:endParaRPr lang="ru-RU" sz="3600" dirty="0"/>
          </a:p>
        </p:txBody>
      </p:sp>
      <p:pic>
        <p:nvPicPr>
          <p:cNvPr id="12" name="Объект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80114" y="683759"/>
            <a:ext cx="7347860" cy="5510893"/>
          </a:xfrm>
        </p:spPr>
      </p:pic>
      <p:sp>
        <p:nvSpPr>
          <p:cNvPr id="9" name="Текст 8"/>
          <p:cNvSpPr>
            <a:spLocks noGrp="1"/>
          </p:cNvSpPr>
          <p:nvPr>
            <p:ph type="body" sz="half" idx="2"/>
          </p:nvPr>
        </p:nvSpPr>
        <p:spPr>
          <a:xfrm>
            <a:off x="759279" y="2220002"/>
            <a:ext cx="3420835" cy="3974649"/>
          </a:xfrm>
          <a:solidFill>
            <a:schemeClr val="bg1"/>
          </a:solidFill>
        </p:spPr>
        <p:txBody>
          <a:bodyPr>
            <a:noAutofit/>
          </a:bodyPr>
          <a:lstStyle/>
          <a:p>
            <a:pPr marL="285750" indent="-285750" algn="l">
              <a:buFont typeface="Arial" panose="020B0604020202020204" pitchFamily="34" charset="0"/>
              <a:buChar char="•"/>
            </a:pPr>
            <a:r>
              <a:rPr lang="ru-RU" sz="2400" dirty="0" smtClean="0"/>
              <a:t>Тезис: Бахаулла всегда прав</a:t>
            </a:r>
          </a:p>
          <a:p>
            <a:pPr marL="285750" indent="-285750" algn="l">
              <a:buFont typeface="Arial" panose="020B0604020202020204" pitchFamily="34" charset="0"/>
              <a:buChar char="•"/>
            </a:pPr>
            <a:r>
              <a:rPr lang="ru-RU" sz="2400" dirty="0" smtClean="0"/>
              <a:t>Аргумент: </a:t>
            </a:r>
            <a:r>
              <a:rPr lang="ru-RU" sz="2400" dirty="0"/>
              <a:t>Бахаулла </a:t>
            </a:r>
            <a:r>
              <a:rPr lang="ru-RU" sz="2400" dirty="0" smtClean="0"/>
              <a:t>— Богоявление</a:t>
            </a:r>
          </a:p>
          <a:p>
            <a:pPr marL="285750" indent="-285750" algn="l">
              <a:buFont typeface="Arial" panose="020B0604020202020204" pitchFamily="34" charset="0"/>
              <a:buChar char="•"/>
            </a:pPr>
            <a:r>
              <a:rPr lang="ru-RU" sz="2400" dirty="0" smtClean="0"/>
              <a:t>Демонстрация: определить отличительные признаки Богоявления и показать, что Бахаулла обладает ими</a:t>
            </a:r>
          </a:p>
          <a:p>
            <a:pPr marL="285750" indent="-285750" algn="l">
              <a:buFont typeface="Arial" panose="020B0604020202020204" pitchFamily="34" charset="0"/>
              <a:buChar char="•"/>
            </a:pPr>
            <a:endParaRPr lang="ru-RU" sz="2400" dirty="0"/>
          </a:p>
        </p:txBody>
      </p:sp>
    </p:spTree>
    <p:extLst>
      <p:ext uri="{BB962C8B-B14F-4D97-AF65-F5344CB8AC3E}">
        <p14:creationId xmlns:p14="http://schemas.microsoft.com/office/powerpoint/2010/main" val="994093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247348"/>
            <a:ext cx="9601196" cy="552754"/>
          </a:xfrm>
        </p:spPr>
        <p:txBody>
          <a:bodyPr>
            <a:normAutofit fontScale="90000"/>
          </a:bodyPr>
          <a:lstStyle/>
          <a:p>
            <a:pPr algn="ctr"/>
            <a:r>
              <a:rPr lang="ru-RU" dirty="0" smtClean="0"/>
              <a:t>Что есть человек?</a:t>
            </a:r>
            <a:endParaRPr lang="ru-RU" dirty="0"/>
          </a:p>
        </p:txBody>
      </p:sp>
      <p:pic>
        <p:nvPicPr>
          <p:cNvPr id="10" name="Объект 9"/>
          <p:cNvPicPr>
            <a:picLocks noGrp="1" noChangeAspect="1"/>
          </p:cNvPicPr>
          <p:nvPr>
            <p:ph idx="1"/>
          </p:nvPr>
        </p:nvPicPr>
        <p:blipFill>
          <a:blip r:embed="rId2"/>
          <a:stretch>
            <a:fillRect/>
          </a:stretch>
        </p:blipFill>
        <p:spPr>
          <a:xfrm>
            <a:off x="2858861" y="1358901"/>
            <a:ext cx="6474278" cy="4855709"/>
          </a:xfrm>
          <a:prstGeom prst="rect">
            <a:avLst/>
          </a:prstGeom>
        </p:spPr>
      </p:pic>
    </p:spTree>
    <p:extLst>
      <p:ext uri="{BB962C8B-B14F-4D97-AF65-F5344CB8AC3E}">
        <p14:creationId xmlns:p14="http://schemas.microsoft.com/office/powerpoint/2010/main" val="241840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247348"/>
            <a:ext cx="9601196" cy="552754"/>
          </a:xfrm>
        </p:spPr>
        <p:txBody>
          <a:bodyPr>
            <a:normAutofit fontScale="90000"/>
          </a:bodyPr>
          <a:lstStyle/>
          <a:p>
            <a:pPr algn="ctr"/>
            <a:r>
              <a:rPr lang="ru-RU" dirty="0" smtClean="0"/>
              <a:t>Что есть человек?</a:t>
            </a:r>
            <a:endParaRPr lang="ru-RU" dirty="0"/>
          </a:p>
        </p:txBody>
      </p:sp>
      <p:sp>
        <p:nvSpPr>
          <p:cNvPr id="3" name="Объект 2"/>
          <p:cNvSpPr>
            <a:spLocks noGrp="1"/>
          </p:cNvSpPr>
          <p:nvPr>
            <p:ph idx="1"/>
          </p:nvPr>
        </p:nvSpPr>
        <p:spPr>
          <a:xfrm>
            <a:off x="630011" y="1526721"/>
            <a:ext cx="10931978" cy="4721679"/>
          </a:xfrm>
        </p:spPr>
        <p:txBody>
          <a:bodyPr>
            <a:normAutofit/>
          </a:bodyPr>
          <a:lstStyle/>
          <a:p>
            <a:pPr marL="0" indent="0">
              <a:buNone/>
            </a:pPr>
            <a:r>
              <a:rPr lang="ru-RU" sz="2400" dirty="0"/>
              <a:t>Бахаулла утверждает, что Бог создал всё человечество для того, чтобы </a:t>
            </a:r>
            <a:endParaRPr lang="ru-RU" sz="2400" dirty="0" smtClean="0"/>
          </a:p>
          <a:p>
            <a:r>
              <a:rPr lang="ru-RU" sz="2400" dirty="0" smtClean="0"/>
              <a:t>«</a:t>
            </a:r>
            <a:r>
              <a:rPr lang="ru-RU" sz="2400" dirty="0"/>
              <a:t>познать Его и поклоняться Ему», а также </a:t>
            </a:r>
            <a:endParaRPr lang="ru-RU" sz="2400" dirty="0" smtClean="0"/>
          </a:p>
          <a:p>
            <a:r>
              <a:rPr lang="ru-RU" sz="2400" dirty="0" smtClean="0"/>
              <a:t>«</a:t>
            </a:r>
            <a:r>
              <a:rPr lang="ru-RU" sz="2400" dirty="0"/>
              <a:t>чтобы двигать вперёд </a:t>
            </a:r>
            <a:r>
              <a:rPr lang="ru-RU" sz="2400" dirty="0" err="1" smtClean="0"/>
              <a:t>вечноразвивающуюся</a:t>
            </a:r>
            <a:r>
              <a:rPr lang="ru-RU" sz="2400" dirty="0" smtClean="0"/>
              <a:t> </a:t>
            </a:r>
            <a:r>
              <a:rPr lang="ru-RU" sz="2400" dirty="0"/>
              <a:t>цивилизацию</a:t>
            </a:r>
            <a:r>
              <a:rPr lang="ru-RU" sz="2400" dirty="0" smtClean="0"/>
              <a:t>». </a:t>
            </a:r>
          </a:p>
          <a:p>
            <a:pPr marL="0" indent="0">
              <a:buNone/>
            </a:pPr>
            <a:r>
              <a:rPr lang="ru-RU" sz="2400" dirty="0" smtClean="0"/>
              <a:t>Кроме </a:t>
            </a:r>
            <a:r>
              <a:rPr lang="ru-RU" sz="2400" dirty="0"/>
              <a:t>того, </a:t>
            </a:r>
            <a:endParaRPr lang="ru-RU" sz="2400" dirty="0" smtClean="0"/>
          </a:p>
          <a:p>
            <a:r>
              <a:rPr lang="ru-RU" sz="2400" dirty="0" smtClean="0"/>
              <a:t>всякий </a:t>
            </a:r>
            <a:r>
              <a:rPr lang="ru-RU" sz="2400" dirty="0"/>
              <a:t>человек </a:t>
            </a:r>
            <a:r>
              <a:rPr lang="ru-RU" sz="2400" dirty="0" smtClean="0"/>
              <a:t>сотворён «</a:t>
            </a:r>
            <a:r>
              <a:rPr lang="ru-RU" sz="2400" dirty="0"/>
              <a:t>по образу и подобию Божиему» </a:t>
            </a:r>
            <a:r>
              <a:rPr lang="ru-RU" sz="2400" dirty="0" smtClean="0"/>
              <a:t>— </a:t>
            </a:r>
          </a:p>
          <a:p>
            <a:pPr marL="800100" lvl="2" indent="0">
              <a:buNone/>
            </a:pPr>
            <a:r>
              <a:rPr lang="ru-RU" sz="2000" dirty="0" smtClean="0"/>
              <a:t>но </a:t>
            </a:r>
            <a:r>
              <a:rPr lang="ru-RU" sz="2000" dirty="0"/>
              <a:t>не в телесном смысле (поскольку Бог не имеет материальной формы), а в плане того, что человек способен выразить Божии качества — </a:t>
            </a:r>
            <a:r>
              <a:rPr lang="ru-RU" sz="2000" dirty="0" smtClean="0"/>
              <a:t>знание</a:t>
            </a:r>
            <a:r>
              <a:rPr lang="ru-RU" sz="2000" dirty="0"/>
              <a:t>, любовь, милосердие, справедливость, доброту, волю, возвышенность и несчётное множество других</a:t>
            </a:r>
            <a:r>
              <a:rPr lang="ru-RU" sz="2000" dirty="0" smtClean="0"/>
              <a:t>.</a:t>
            </a:r>
          </a:p>
          <a:p>
            <a:pPr marL="457200" indent="-457200"/>
            <a:r>
              <a:rPr lang="ru-RU" sz="2400" dirty="0"/>
              <a:t>Величайший</a:t>
            </a:r>
            <a:r>
              <a:rPr lang="ru-RU" sz="2400" dirty="0" smtClean="0"/>
              <a:t> </a:t>
            </a:r>
            <a:r>
              <a:rPr lang="ru-RU" sz="2400" dirty="0"/>
              <a:t>дар </a:t>
            </a:r>
            <a:r>
              <a:rPr lang="ru-RU" sz="2400" dirty="0" smtClean="0"/>
              <a:t>— дар понимания. Именно он отличает человека от всех </a:t>
            </a:r>
            <a:r>
              <a:rPr lang="ru-RU" sz="2400" smtClean="0"/>
              <a:t>прочих царств бытия.</a:t>
            </a:r>
            <a:endParaRPr lang="ru-RU" sz="2400" dirty="0"/>
          </a:p>
        </p:txBody>
      </p:sp>
    </p:spTree>
    <p:extLst>
      <p:ext uri="{BB962C8B-B14F-4D97-AF65-F5344CB8AC3E}">
        <p14:creationId xmlns:p14="http://schemas.microsoft.com/office/powerpoint/2010/main" val="2315999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247348"/>
            <a:ext cx="9601196" cy="552754"/>
          </a:xfrm>
        </p:spPr>
        <p:txBody>
          <a:bodyPr>
            <a:normAutofit fontScale="90000"/>
          </a:bodyPr>
          <a:lstStyle/>
          <a:p>
            <a:pPr algn="ctr"/>
            <a:r>
              <a:rPr lang="ru-RU" dirty="0" smtClean="0"/>
              <a:t>Что есть человек?</a:t>
            </a:r>
            <a:endParaRPr lang="ru-RU" dirty="0"/>
          </a:p>
        </p:txBody>
      </p:sp>
      <p:sp>
        <p:nvSpPr>
          <p:cNvPr id="3" name="Объект 2"/>
          <p:cNvSpPr>
            <a:spLocks noGrp="1"/>
          </p:cNvSpPr>
          <p:nvPr>
            <p:ph idx="1"/>
          </p:nvPr>
        </p:nvSpPr>
        <p:spPr>
          <a:xfrm>
            <a:off x="630011" y="1526721"/>
            <a:ext cx="6521903" cy="5110843"/>
          </a:xfrm>
        </p:spPr>
        <p:txBody>
          <a:bodyPr>
            <a:normAutofit lnSpcReduction="10000"/>
          </a:bodyPr>
          <a:lstStyle/>
          <a:p>
            <a:pPr marL="400050" lvl="1" indent="0">
              <a:buNone/>
            </a:pPr>
            <a:r>
              <a:rPr lang="ru-RU" sz="2200" dirty="0" smtClean="0"/>
              <a:t>Величайший </a:t>
            </a:r>
            <a:r>
              <a:rPr lang="ru-RU" sz="2200" dirty="0"/>
              <a:t>дар </a:t>
            </a:r>
            <a:r>
              <a:rPr lang="ru-RU" sz="2200" dirty="0" smtClean="0"/>
              <a:t>— дар понимания. </a:t>
            </a:r>
          </a:p>
          <a:p>
            <a:pPr marL="457200" indent="-457200"/>
            <a:r>
              <a:rPr lang="ru-RU" sz="2400" b="1" dirty="0" smtClean="0">
                <a:solidFill>
                  <a:srgbClr val="FFC000"/>
                </a:solidFill>
              </a:rPr>
              <a:t>Человек — наблюдатель более высокого порядка, чем животные, растения и минералы.</a:t>
            </a:r>
          </a:p>
          <a:p>
            <a:pPr marL="0" indent="0">
              <a:buNone/>
            </a:pPr>
            <a:r>
              <a:rPr lang="ru-RU" sz="2400" dirty="0" smtClean="0"/>
              <a:t>Чтобы </a:t>
            </a:r>
            <a:r>
              <a:rPr lang="ru-RU" sz="2400" dirty="0" err="1" smtClean="0"/>
              <a:t>схлопнуть</a:t>
            </a:r>
            <a:r>
              <a:rPr lang="ru-RU" sz="2400" dirty="0" smtClean="0"/>
              <a:t> волновую функцию в случае кошки Шрёдингера (в копенгагенской интерпретации) или расщепить Вселенную на два возможных пути развития (в </a:t>
            </a:r>
            <a:r>
              <a:rPr lang="ru-RU" sz="2400" dirty="0" err="1" smtClean="0"/>
              <a:t>многомировой</a:t>
            </a:r>
            <a:r>
              <a:rPr lang="ru-RU" sz="2400" dirty="0" smtClean="0"/>
              <a:t> интерпретации </a:t>
            </a:r>
            <a:r>
              <a:rPr lang="ru-RU" sz="2400" dirty="0" err="1" smtClean="0"/>
              <a:t>Эверетта</a:t>
            </a:r>
            <a:r>
              <a:rPr lang="ru-RU" sz="2400" dirty="0" smtClean="0"/>
              <a:t>) достаточно минеральной </a:t>
            </a:r>
            <a:r>
              <a:rPr lang="ru-RU" sz="2400" dirty="0"/>
              <a:t>формы жизни </a:t>
            </a:r>
            <a:r>
              <a:rPr lang="ru-RU" sz="2400" dirty="0" smtClean="0"/>
              <a:t>— детектора-наблюдателя в виде простого кусочка камня</a:t>
            </a:r>
            <a:endParaRPr lang="ru-RU" sz="2400" dirty="0"/>
          </a:p>
        </p:txBody>
      </p:sp>
      <p:pic>
        <p:nvPicPr>
          <p:cNvPr id="1026" name="Picture 2" descr="http://faqfaq.ru/wp-content/uploads/2013/11/%D0%BA%D0%BE%D1%82-%D0%A8%D1%80%D0%B5%D0%B4%D0%B8%D0%BD%D0%B3%D0%B5%D1%80%D0%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914" y="1214711"/>
            <a:ext cx="5040086" cy="564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339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247348"/>
            <a:ext cx="9601196" cy="552754"/>
          </a:xfrm>
        </p:spPr>
        <p:txBody>
          <a:bodyPr>
            <a:normAutofit fontScale="90000"/>
          </a:bodyPr>
          <a:lstStyle/>
          <a:p>
            <a:pPr algn="ctr"/>
            <a:r>
              <a:rPr lang="ru-RU" dirty="0" smtClean="0"/>
              <a:t>Что есть человек?</a:t>
            </a:r>
            <a:endParaRPr lang="ru-RU" dirty="0"/>
          </a:p>
        </p:txBody>
      </p:sp>
      <p:sp>
        <p:nvSpPr>
          <p:cNvPr id="3" name="Объект 2"/>
          <p:cNvSpPr>
            <a:spLocks noGrp="1"/>
          </p:cNvSpPr>
          <p:nvPr>
            <p:ph idx="1"/>
          </p:nvPr>
        </p:nvSpPr>
        <p:spPr>
          <a:xfrm>
            <a:off x="630011" y="1526721"/>
            <a:ext cx="6521903" cy="5110843"/>
          </a:xfrm>
        </p:spPr>
        <p:txBody>
          <a:bodyPr>
            <a:normAutofit/>
          </a:bodyPr>
          <a:lstStyle/>
          <a:p>
            <a:pPr marL="400050" lvl="1" indent="0">
              <a:buNone/>
            </a:pPr>
            <a:r>
              <a:rPr lang="ru-RU" sz="2200" dirty="0" smtClean="0"/>
              <a:t>Величайший </a:t>
            </a:r>
            <a:r>
              <a:rPr lang="ru-RU" sz="2200" dirty="0"/>
              <a:t>дар </a:t>
            </a:r>
            <a:r>
              <a:rPr lang="ru-RU" sz="2200" dirty="0" smtClean="0"/>
              <a:t>— дар понимания. </a:t>
            </a:r>
          </a:p>
          <a:p>
            <a:pPr marL="457200" indent="-457200"/>
            <a:r>
              <a:rPr lang="ru-RU" sz="2400" b="1" dirty="0" smtClean="0">
                <a:solidFill>
                  <a:srgbClr val="FFC000"/>
                </a:solidFill>
              </a:rPr>
              <a:t>Человек — наблюдатель более высокого порядка, чем животные, растения и минералы.</a:t>
            </a:r>
          </a:p>
          <a:p>
            <a:pPr marL="0" indent="0">
              <a:buNone/>
            </a:pPr>
            <a:r>
              <a:rPr lang="ru-RU" sz="2400" dirty="0" smtClean="0"/>
              <a:t>Человек принимает нравственные решения, и после каждого нашего морального выбора Вселенная становится иной</a:t>
            </a:r>
            <a:endParaRPr lang="ru-RU" sz="2400" dirty="0"/>
          </a:p>
        </p:txBody>
      </p:sp>
      <p:pic>
        <p:nvPicPr>
          <p:cNvPr id="2050" name="Picture 2" descr="http://samlib.ru/img/r/rezinowyj_l/2-2/2-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286" y="2228850"/>
            <a:ext cx="5551714"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5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5413" y="664179"/>
            <a:ext cx="10466615" cy="4425043"/>
          </a:xfrm>
          <a:solidFill>
            <a:schemeClr val="bg1"/>
          </a:solidFill>
        </p:spPr>
        <p:txBody>
          <a:bodyPr>
            <a:normAutofit fontScale="90000"/>
          </a:bodyPr>
          <a:lstStyle/>
          <a:p>
            <a:r>
              <a:rPr lang="ru-RU" dirty="0"/>
              <a:t>Скажи: Если Нам будет угодно, Мы даруем сему Делу победу силою единственного слова из Нашего присутствия. Он, истинно, есть Всемогущий, </a:t>
            </a:r>
            <a:r>
              <a:rPr lang="ru-RU" dirty="0" err="1"/>
              <a:t>Всеподчиняющий</a:t>
            </a:r>
            <a:r>
              <a:rPr lang="ru-RU" dirty="0"/>
              <a:t>. Если бы таково было Божие намерение, явился бы из лесов небесной мощи лев неодолимой силы, рыканье коего подобно раскатам грома в горах. Но, поскольку Наше любящее провидение охватывает всё сущее, Мы повелели, чтобы окончательная победа была достигнута словами и речением, дабы во всех концах земли слуги Наши могли приобщиться Божественной благодати</a:t>
            </a:r>
            <a:r>
              <a:rPr lang="ru-RU" dirty="0" smtClean="0"/>
              <a:t>.</a:t>
            </a:r>
            <a:endParaRPr lang="ru-RU" dirty="0"/>
          </a:p>
        </p:txBody>
      </p:sp>
      <p:sp>
        <p:nvSpPr>
          <p:cNvPr id="3" name="Объект 2"/>
          <p:cNvSpPr>
            <a:spLocks noGrp="1"/>
          </p:cNvSpPr>
          <p:nvPr>
            <p:ph type="body" idx="1"/>
          </p:nvPr>
        </p:nvSpPr>
        <p:spPr>
          <a:xfrm>
            <a:off x="612321" y="5089223"/>
            <a:ext cx="10948308" cy="1129544"/>
          </a:xfrm>
        </p:spPr>
        <p:txBody>
          <a:bodyPr>
            <a:normAutofit fontScale="92500"/>
          </a:bodyPr>
          <a:lstStyle/>
          <a:p>
            <a:pPr marL="400050" lvl="1" algn="ctr"/>
            <a:r>
              <a:rPr lang="ru-RU" sz="2200" dirty="0" smtClean="0"/>
              <a:t>Смысл жизни человека не в том, чтобы что-то сделать. Если бы Богу было это важно, Он бы Сам всё сделал. </a:t>
            </a:r>
            <a:r>
              <a:rPr lang="ru-RU" sz="2200" dirty="0"/>
              <a:t>Эта жизнь </a:t>
            </a:r>
            <a:r>
              <a:rPr lang="ru-RU" sz="2200" dirty="0" smtClean="0"/>
              <a:t>— </a:t>
            </a:r>
            <a:r>
              <a:rPr lang="ru-RU" sz="2200" dirty="0" err="1" smtClean="0"/>
              <a:t>тренинговая</a:t>
            </a:r>
            <a:r>
              <a:rPr lang="ru-RU" sz="2200" dirty="0" smtClean="0"/>
              <a:t> площадка, готовящая нас к чему-то большему, что откроется нам после смерти, материнская утроба, в которой растёт эмбрион нашей души.</a:t>
            </a:r>
            <a:endParaRPr lang="ru-RU" sz="2400" dirty="0"/>
          </a:p>
        </p:txBody>
      </p:sp>
      <p:sp>
        <p:nvSpPr>
          <p:cNvPr id="4" name="Текст 3"/>
          <p:cNvSpPr>
            <a:spLocks noGrp="1"/>
          </p:cNvSpPr>
          <p:nvPr>
            <p:ph type="body" sz="quarter" idx="13"/>
          </p:nvPr>
        </p:nvSpPr>
        <p:spPr>
          <a:xfrm>
            <a:off x="9886950" y="4697715"/>
            <a:ext cx="1445078" cy="391507"/>
          </a:xfrm>
          <a:solidFill>
            <a:schemeClr val="bg1"/>
          </a:solidFill>
        </p:spPr>
        <p:txBody>
          <a:bodyPr>
            <a:normAutofit lnSpcReduction="10000"/>
          </a:bodyPr>
          <a:lstStyle/>
          <a:p>
            <a:r>
              <a:rPr lang="ru-RU" dirty="0" smtClean="0"/>
              <a:t>— Бахаулла</a:t>
            </a:r>
            <a:endParaRPr lang="ru-RU" dirty="0"/>
          </a:p>
        </p:txBody>
      </p:sp>
    </p:spTree>
    <p:extLst>
      <p:ext uri="{BB962C8B-B14F-4D97-AF65-F5344CB8AC3E}">
        <p14:creationId xmlns:p14="http://schemas.microsoft.com/office/powerpoint/2010/main" val="3401228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3"/>
          </p:nvPr>
        </p:nvSpPr>
        <p:spPr>
          <a:xfrm>
            <a:off x="1676399" y="4051299"/>
            <a:ext cx="8839202" cy="584200"/>
          </a:xfrm>
        </p:spPr>
        <p:txBody>
          <a:bodyPr/>
          <a:lstStyle/>
          <a:p>
            <a:endParaRPr lang="ru-RU" dirty="0"/>
          </a:p>
        </p:txBody>
      </p:sp>
      <p:sp>
        <p:nvSpPr>
          <p:cNvPr id="5" name="Заголовок 4"/>
          <p:cNvSpPr>
            <a:spLocks noGrp="1"/>
          </p:cNvSpPr>
          <p:nvPr>
            <p:ph type="title"/>
          </p:nvPr>
        </p:nvSpPr>
        <p:spPr/>
        <p:txBody>
          <a:bodyPr/>
          <a:lstStyle/>
          <a:p>
            <a:endParaRPr lang="ru-RU"/>
          </a:p>
        </p:txBody>
      </p:sp>
      <p:sp>
        <p:nvSpPr>
          <p:cNvPr id="6" name="Текст 5"/>
          <p:cNvSpPr>
            <a:spLocks noGrp="1"/>
          </p:cNvSpPr>
          <p:nvPr>
            <p:ph type="body" idx="1"/>
          </p:nvPr>
        </p:nvSpPr>
        <p:spPr/>
        <p:txBody>
          <a:bodyPr/>
          <a:lstStyle/>
          <a:p>
            <a:endParaRPr lang="ru-RU"/>
          </a:p>
        </p:txBody>
      </p:sp>
      <p:pic>
        <p:nvPicPr>
          <p:cNvPr id="4098" name="Picture 2" descr="http://www.imagespredator.com/wp-content/uploads/2016/04/lion-pictu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99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655" y="14559"/>
            <a:ext cx="10724691" cy="6828053"/>
          </a:xfrm>
        </p:spPr>
      </p:pic>
    </p:spTree>
    <p:extLst>
      <p:ext uri="{BB962C8B-B14F-4D97-AF65-F5344CB8AC3E}">
        <p14:creationId xmlns:p14="http://schemas.microsoft.com/office/powerpoint/2010/main" val="5556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Кто такие Богоявления?</a:t>
            </a:r>
            <a:endParaRPr lang="ru-RU" dirty="0"/>
          </a:p>
        </p:txBody>
      </p:sp>
      <p:sp>
        <p:nvSpPr>
          <p:cNvPr id="3" name="Объект 2"/>
          <p:cNvSpPr>
            <a:spLocks noGrp="1"/>
          </p:cNvSpPr>
          <p:nvPr>
            <p:ph idx="1"/>
          </p:nvPr>
        </p:nvSpPr>
        <p:spPr/>
        <p:txBody>
          <a:bodyPr/>
          <a:lstStyle/>
          <a:p>
            <a:r>
              <a:rPr lang="ru-RU" dirty="0" smtClean="0"/>
              <a:t>Ограниченный человеческий </a:t>
            </a:r>
            <a:r>
              <a:rPr lang="ru-RU" dirty="0"/>
              <a:t>ум не способен постичь Бесконечного </a:t>
            </a:r>
            <a:r>
              <a:rPr lang="ru-RU" dirty="0" smtClean="0"/>
              <a:t>Создателя</a:t>
            </a:r>
          </a:p>
          <a:p>
            <a:r>
              <a:rPr lang="ru-RU"/>
              <a:t>Максимум, на что способен человек,— это непрерывно развиваться по направлению к совершенству, без надежды когда-либо достичь его</a:t>
            </a:r>
            <a:endParaRPr lang="ru-RU" dirty="0" smtClean="0"/>
          </a:p>
          <a:p>
            <a:r>
              <a:rPr lang="ru-RU" dirty="0"/>
              <a:t>Хуже того — он не способен даже и на это, если будет опираться только на собственные силы, поскольку у него нет прямого доступа к знаниям о Боге или о Его целях</a:t>
            </a:r>
          </a:p>
        </p:txBody>
      </p:sp>
    </p:spTree>
    <p:extLst>
      <p:ext uri="{BB962C8B-B14F-4D97-AF65-F5344CB8AC3E}">
        <p14:creationId xmlns:p14="http://schemas.microsoft.com/office/powerpoint/2010/main" val="3588139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lga-fedoseeva.ru/wp-content/uploads/2016/02/%D0%BD%D0%B0-%D0%BF%D0%B5%D1%80%D0%B5%D0%BF%D1%83%D1%82%D1%8C%D0%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90" y="-1"/>
            <a:ext cx="10556421" cy="686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897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2757" y="767443"/>
            <a:ext cx="10523764" cy="3352800"/>
          </a:xfrm>
          <a:solidFill>
            <a:schemeClr val="bg1"/>
          </a:solidFill>
        </p:spPr>
        <p:txBody>
          <a:bodyPr>
            <a:noAutofit/>
          </a:bodyPr>
          <a:lstStyle/>
          <a:p>
            <a:r>
              <a:rPr lang="ru-RU" b="1" dirty="0"/>
              <a:t>...Явил Он людям Дневные Светила Своего Божественного водительства... и повелел, что постижение сих освящённых Созданий тождественно постижению Его Самого... Всякий из Них есть Божий Путь, что соединяет сей мир с вышними обителями, есть Стяг Его Истины для всякого в царствах земли и небес.</a:t>
            </a:r>
            <a:endParaRPr lang="ru-RU" dirty="0"/>
          </a:p>
        </p:txBody>
      </p:sp>
      <p:sp>
        <p:nvSpPr>
          <p:cNvPr id="3" name="Текст 2"/>
          <p:cNvSpPr>
            <a:spLocks noGrp="1"/>
          </p:cNvSpPr>
          <p:nvPr>
            <p:ph type="body" idx="1"/>
          </p:nvPr>
        </p:nvSpPr>
        <p:spPr/>
        <p:txBody>
          <a:bodyPr/>
          <a:lstStyle/>
          <a:p>
            <a:r>
              <a:rPr lang="ru-RU" dirty="0"/>
              <a:t>Бог периодически, с интервалами обычно от пятисот до тысячи лет, вмешивается в историю, обеспечивая человечество рекомендациями через избранного Им </a:t>
            </a:r>
            <a:endParaRPr lang="ru-RU" dirty="0" smtClean="0"/>
          </a:p>
          <a:p>
            <a:r>
              <a:rPr lang="ru-RU" sz="2400" b="1" dirty="0" smtClean="0"/>
              <a:t>Мессию-Богоявление</a:t>
            </a:r>
            <a:r>
              <a:rPr lang="ru-RU" sz="2400" b="1" dirty="0"/>
              <a:t>. </a:t>
            </a:r>
          </a:p>
        </p:txBody>
      </p:sp>
      <p:sp>
        <p:nvSpPr>
          <p:cNvPr id="4" name="Текст 3"/>
          <p:cNvSpPr>
            <a:spLocks noGrp="1"/>
          </p:cNvSpPr>
          <p:nvPr>
            <p:ph type="body" sz="quarter" idx="13"/>
          </p:nvPr>
        </p:nvSpPr>
        <p:spPr>
          <a:xfrm>
            <a:off x="1903409" y="3687536"/>
            <a:ext cx="8839202" cy="584200"/>
          </a:xfrm>
        </p:spPr>
        <p:txBody>
          <a:bodyPr/>
          <a:lstStyle/>
          <a:p>
            <a:r>
              <a:rPr lang="ru-RU" dirty="0" smtClean="0"/>
              <a:t>— Бахаулла</a:t>
            </a:r>
            <a:endParaRPr lang="ru-RU" dirty="0"/>
          </a:p>
        </p:txBody>
      </p:sp>
    </p:spTree>
    <p:extLst>
      <p:ext uri="{BB962C8B-B14F-4D97-AF65-F5344CB8AC3E}">
        <p14:creationId xmlns:p14="http://schemas.microsoft.com/office/powerpoint/2010/main" val="207594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2293" y="726221"/>
            <a:ext cx="6974303" cy="5149647"/>
          </a:xfrm>
          <a:solidFill>
            <a:schemeClr val="bg1"/>
          </a:solidFill>
        </p:spPr>
        <p:txBody>
          <a:bodyPr>
            <a:normAutofit fontScale="92500"/>
          </a:bodyPr>
          <a:lstStyle/>
          <a:p>
            <a:r>
              <a:rPr lang="ru-RU" dirty="0"/>
              <a:t>Если ты желаешь Божественного знания и понимания его, очисти сердце своё ото всего, кроме Бога, всем существом устремись к Совершенному, к Возлюбленному; ищи Его, избери Его и сосредоточься на разумных и веских доводах. Ибо доводы указуют путь, и с их помощью сердце обратится к Солнцу Истины. А когда сердце обратится к Солнцу, откроются очи, и узнают они Солнце через само Солнце. Затем не потребуются уже никакие доводы или доказательства, ибо Солнце совершенно независимо, а абсолютная независимость не нуждается ни в чём, в том числе и в доказательствах. Не уподобляйся Фоме; будь как Пётр</a:t>
            </a:r>
            <a:r>
              <a:rPr lang="ru-RU" dirty="0" smtClean="0"/>
              <a:t>.</a:t>
            </a:r>
            <a:endParaRPr lang="ru-RU" dirty="0"/>
          </a:p>
          <a:p>
            <a:pPr marL="0" indent="0" algn="r">
              <a:buNone/>
            </a:pPr>
            <a:r>
              <a:rPr lang="ru-RU" dirty="0" smtClean="0"/>
              <a:t>Абдул-Баха. Цит. в компиляции «Раскрывая наше духовное предназначение», 1:3.</a:t>
            </a:r>
            <a:endParaRPr lang="ru-RU" dirty="0"/>
          </a:p>
          <a:p>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89" y="726221"/>
            <a:ext cx="3088104" cy="4593948"/>
          </a:xfrm>
          <a:prstGeom prst="rect">
            <a:avLst/>
          </a:prstGeom>
        </p:spPr>
      </p:pic>
    </p:spTree>
    <p:extLst>
      <p:ext uri="{BB962C8B-B14F-4D97-AF65-F5344CB8AC3E}">
        <p14:creationId xmlns:p14="http://schemas.microsoft.com/office/powerpoint/2010/main" val="1625293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578" y="677635"/>
            <a:ext cx="10384971" cy="3053443"/>
          </a:xfrm>
          <a:solidFill>
            <a:schemeClr val="bg1"/>
          </a:solidFill>
        </p:spPr>
        <p:txBody>
          <a:bodyPr>
            <a:noAutofit/>
          </a:bodyPr>
          <a:lstStyle/>
          <a:p>
            <a:r>
              <a:rPr lang="ru-RU" b="1" dirty="0" smtClean="0"/>
              <a:t>Сии </a:t>
            </a:r>
            <a:r>
              <a:rPr lang="ru-RU" b="1" dirty="0"/>
              <a:t>пречистые Зерцала, сии Рассветы предвечной славы являют собой, все и каждый, земное Выражение Того, Кто есть главное Светило Вселенной, её Суть и конечное Предназначение. От Него исходит их знание и власть, от Него проистекает их владычество...</a:t>
            </a:r>
            <a:endParaRPr lang="ru-RU" sz="2800" dirty="0"/>
          </a:p>
        </p:txBody>
      </p:sp>
      <p:sp>
        <p:nvSpPr>
          <p:cNvPr id="3" name="Текст 2"/>
          <p:cNvSpPr>
            <a:spLocks noGrp="1"/>
          </p:cNvSpPr>
          <p:nvPr>
            <p:ph type="body" idx="1"/>
          </p:nvPr>
        </p:nvSpPr>
        <p:spPr>
          <a:xfrm>
            <a:off x="718456" y="4155621"/>
            <a:ext cx="10768693" cy="2032908"/>
          </a:xfrm>
        </p:spPr>
        <p:txBody>
          <a:bodyPr>
            <a:normAutofit fontScale="70000" lnSpcReduction="20000"/>
          </a:bodyPr>
          <a:lstStyle/>
          <a:p>
            <a:pPr marL="342900" indent="-342900" algn="l">
              <a:buFont typeface="Arial" panose="020B0604020202020204" pitchFamily="34" charset="0"/>
              <a:buChar char="•"/>
            </a:pPr>
            <a:r>
              <a:rPr lang="ru-RU" sz="2400" b="1" dirty="0" smtClean="0"/>
              <a:t>Бог </a:t>
            </a:r>
            <a:r>
              <a:rPr lang="ru-RU" sz="2400" b="1" dirty="0"/>
              <a:t>Всезнающ — Богоявления «всеведущи по Своему </a:t>
            </a:r>
            <a:r>
              <a:rPr lang="ru-RU" sz="2400" b="1" dirty="0" smtClean="0"/>
              <a:t>желанию»; </a:t>
            </a:r>
          </a:p>
          <a:p>
            <a:pPr marL="342900" indent="-342900" algn="l">
              <a:buFont typeface="Arial" panose="020B0604020202020204" pitchFamily="34" charset="0"/>
              <a:buChar char="•"/>
            </a:pPr>
            <a:r>
              <a:rPr lang="ru-RU" sz="2400" b="1" dirty="0" smtClean="0"/>
              <a:t>Бог </a:t>
            </a:r>
            <a:r>
              <a:rPr lang="ru-RU" sz="2400" b="1" dirty="0"/>
              <a:t>Всевластен — для Богоявлений «любая трудная или даже невыполнимая цель возможна и легка... ибо Они обладают полным </a:t>
            </a:r>
            <a:r>
              <a:rPr lang="ru-RU" sz="2400" b="1" dirty="0" smtClean="0"/>
              <a:t>могуществом»; </a:t>
            </a:r>
          </a:p>
          <a:p>
            <a:pPr marL="342900" indent="-342900" algn="l">
              <a:buFont typeface="Arial" panose="020B0604020202020204" pitchFamily="34" charset="0"/>
              <a:buChar char="•"/>
            </a:pPr>
            <a:r>
              <a:rPr lang="ru-RU" sz="2400" b="1" dirty="0" smtClean="0"/>
              <a:t>Бог </a:t>
            </a:r>
            <a:r>
              <a:rPr lang="ru-RU" sz="2400" b="1" dirty="0"/>
              <a:t>непогрешим — поэтому «всё исходящее от Них тождественно истине и сообразно действительности</a:t>
            </a:r>
            <a:r>
              <a:rPr lang="ru-RU" sz="2400" b="1" dirty="0" smtClean="0"/>
              <a:t>»; </a:t>
            </a:r>
          </a:p>
          <a:p>
            <a:pPr marL="342900" indent="-342900" algn="l">
              <a:buFont typeface="Arial" panose="020B0604020202020204" pitchFamily="34" charset="0"/>
              <a:buChar char="•"/>
            </a:pPr>
            <a:r>
              <a:rPr lang="ru-RU" sz="2400" b="1" dirty="0" smtClean="0"/>
              <a:t>Бог </a:t>
            </a:r>
            <a:r>
              <a:rPr lang="ru-RU" sz="2400" b="1" dirty="0"/>
              <a:t>есть </a:t>
            </a:r>
            <a:r>
              <a:rPr lang="ru-RU" sz="2400" b="1" dirty="0" smtClean="0"/>
              <a:t>любовь</a:t>
            </a:r>
            <a:r>
              <a:rPr lang="ru-RU" sz="2400" b="1" dirty="0"/>
              <a:t>, источник всего доброго и совершенного — Богоявления суть «высшие олицетворения всего, что достойно любви</a:t>
            </a:r>
            <a:r>
              <a:rPr lang="ru-RU" sz="2400" b="1" dirty="0" smtClean="0"/>
              <a:t>». </a:t>
            </a:r>
            <a:endParaRPr lang="ru-RU" sz="2400" b="1" dirty="0"/>
          </a:p>
        </p:txBody>
      </p:sp>
      <p:sp>
        <p:nvSpPr>
          <p:cNvPr id="4" name="Текст 3"/>
          <p:cNvSpPr>
            <a:spLocks noGrp="1"/>
          </p:cNvSpPr>
          <p:nvPr>
            <p:ph type="body" sz="quarter" idx="13"/>
          </p:nvPr>
        </p:nvSpPr>
        <p:spPr>
          <a:xfrm>
            <a:off x="1903409" y="3670299"/>
            <a:ext cx="8839202" cy="584200"/>
          </a:xfrm>
        </p:spPr>
        <p:txBody>
          <a:bodyPr/>
          <a:lstStyle/>
          <a:p>
            <a:r>
              <a:rPr lang="ru-RU" dirty="0" smtClean="0"/>
              <a:t>— Бахаулла</a:t>
            </a:r>
            <a:endParaRPr lang="ru-RU" dirty="0"/>
          </a:p>
        </p:txBody>
      </p:sp>
    </p:spTree>
    <p:extLst>
      <p:ext uri="{BB962C8B-B14F-4D97-AF65-F5344CB8AC3E}">
        <p14:creationId xmlns:p14="http://schemas.microsoft.com/office/powerpoint/2010/main" val="71953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95402" y="691978"/>
            <a:ext cx="9601196" cy="1594021"/>
          </a:xfrm>
        </p:spPr>
        <p:txBody>
          <a:bodyPr>
            <a:normAutofit fontScale="90000"/>
          </a:bodyPr>
          <a:lstStyle/>
          <a:p>
            <a:r>
              <a:rPr lang="ru-RU" sz="7200" dirty="0" smtClean="0"/>
              <a:t>Доказательство от постоянства</a:t>
            </a:r>
            <a:endParaRPr lang="ru-RU" sz="7200" dirty="0"/>
          </a:p>
        </p:txBody>
      </p:sp>
      <p:sp>
        <p:nvSpPr>
          <p:cNvPr id="5" name="Объект 4"/>
          <p:cNvSpPr>
            <a:spLocks noGrp="1"/>
          </p:cNvSpPr>
          <p:nvPr>
            <p:ph idx="1"/>
          </p:nvPr>
        </p:nvSpPr>
        <p:spPr>
          <a:xfrm>
            <a:off x="1295401" y="2556932"/>
            <a:ext cx="9601196" cy="3555544"/>
          </a:xfrm>
        </p:spPr>
        <p:txBody>
          <a:bodyPr>
            <a:noAutofit/>
          </a:bodyPr>
          <a:lstStyle/>
          <a:p>
            <a:pPr marL="0" indent="0">
              <a:buNone/>
            </a:pPr>
            <a:r>
              <a:rPr lang="ru-RU" sz="3200" dirty="0" smtClean="0"/>
              <a:t>«</a:t>
            </a:r>
            <a:r>
              <a:rPr lang="en-GB" sz="3200" dirty="0" smtClean="0"/>
              <a:t>Pa</a:t>
            </a:r>
            <a:r>
              <a:rPr lang="ru-RU" sz="3200" dirty="0" err="1"/>
              <a:t>зв</a:t>
            </a:r>
            <a:r>
              <a:rPr lang="en-GB" sz="3200" dirty="0"/>
              <a:t>e </a:t>
            </a:r>
            <a:r>
              <a:rPr lang="ru-RU" sz="3200" dirty="0"/>
              <a:t>ты н</a:t>
            </a:r>
            <a:r>
              <a:rPr lang="en-GB" sz="3200" dirty="0"/>
              <a:t>e </a:t>
            </a:r>
            <a:r>
              <a:rPr lang="ru-RU" sz="3200" dirty="0"/>
              <a:t>вид</a:t>
            </a:r>
            <a:r>
              <a:rPr lang="en-GB" sz="3200" dirty="0"/>
              <a:t>e</a:t>
            </a:r>
            <a:r>
              <a:rPr lang="ru-RU" sz="3200" dirty="0"/>
              <a:t>л, чему уподобляет Бог д</a:t>
            </a:r>
            <a:r>
              <a:rPr lang="en-GB" sz="3200" dirty="0"/>
              <a:t>o</a:t>
            </a:r>
            <a:r>
              <a:rPr lang="ru-RU" sz="3200" dirty="0"/>
              <a:t>б</a:t>
            </a:r>
            <a:r>
              <a:rPr lang="en-GB" sz="3200" dirty="0"/>
              <a:t>poe c</a:t>
            </a:r>
            <a:r>
              <a:rPr lang="ru-RU" sz="3200" dirty="0"/>
              <a:t>л</a:t>
            </a:r>
            <a:r>
              <a:rPr lang="en-GB" sz="3200" dirty="0"/>
              <a:t>o</a:t>
            </a:r>
            <a:r>
              <a:rPr lang="ru-RU" sz="3200" dirty="0"/>
              <a:t>в</a:t>
            </a:r>
            <a:r>
              <a:rPr lang="en-GB" sz="3200" dirty="0"/>
              <a:t>o? </a:t>
            </a:r>
            <a:r>
              <a:rPr lang="ru-RU" sz="3200" dirty="0"/>
              <a:t>Он</a:t>
            </a:r>
            <a:r>
              <a:rPr lang="en-GB" sz="3200" dirty="0"/>
              <a:t>o </a:t>
            </a:r>
            <a:r>
              <a:rPr lang="ru-RU" sz="3200" dirty="0"/>
              <a:t>к</a:t>
            </a:r>
            <a:r>
              <a:rPr lang="en-GB" sz="3200" dirty="0"/>
              <a:t>a</a:t>
            </a:r>
            <a:r>
              <a:rPr lang="ru-RU" sz="3200" dirty="0"/>
              <a:t>к д</a:t>
            </a:r>
            <a:r>
              <a:rPr lang="en-GB" sz="3200" dirty="0"/>
              <a:t>epe</a:t>
            </a:r>
            <a:r>
              <a:rPr lang="ru-RU" sz="3200" dirty="0"/>
              <a:t>в</a:t>
            </a:r>
            <a:r>
              <a:rPr lang="en-GB" sz="3200" dirty="0"/>
              <a:t>o </a:t>
            </a:r>
            <a:r>
              <a:rPr lang="ru-RU" sz="3200" dirty="0"/>
              <a:t>д</a:t>
            </a:r>
            <a:r>
              <a:rPr lang="en-GB" sz="3200" dirty="0"/>
              <a:t>o</a:t>
            </a:r>
            <a:r>
              <a:rPr lang="ru-RU" sz="3200" dirty="0"/>
              <a:t>б</a:t>
            </a:r>
            <a:r>
              <a:rPr lang="en-GB" sz="3200" dirty="0"/>
              <a:t>poe: </a:t>
            </a:r>
            <a:r>
              <a:rPr lang="ru-RU" sz="3200" dirty="0"/>
              <a:t>к</a:t>
            </a:r>
            <a:r>
              <a:rPr lang="en-GB" sz="3200" dirty="0"/>
              <a:t>ope</a:t>
            </a:r>
            <a:r>
              <a:rPr lang="ru-RU" sz="3200" dirty="0" err="1"/>
              <a:t>нь</a:t>
            </a:r>
            <a:r>
              <a:rPr lang="ru-RU" sz="3200" dirty="0"/>
              <a:t> </a:t>
            </a:r>
            <a:r>
              <a:rPr lang="en-GB" sz="3200" dirty="0"/>
              <a:t>e</a:t>
            </a:r>
            <a:r>
              <a:rPr lang="ru-RU" sz="3200" dirty="0"/>
              <a:t>г</a:t>
            </a:r>
            <a:r>
              <a:rPr lang="en-GB" sz="3200" dirty="0"/>
              <a:t>o </a:t>
            </a:r>
            <a:r>
              <a:rPr lang="ru-RU" sz="3200" dirty="0" err="1"/>
              <a:t>твё</a:t>
            </a:r>
            <a:r>
              <a:rPr lang="en-GB" sz="3200" dirty="0"/>
              <a:t>p</a:t>
            </a:r>
            <a:r>
              <a:rPr lang="ru-RU" sz="3200" dirty="0"/>
              <a:t>д, </a:t>
            </a:r>
            <a:r>
              <a:rPr lang="en-GB" sz="3200" dirty="0"/>
              <a:t>a </a:t>
            </a:r>
            <a:r>
              <a:rPr lang="ru-RU" sz="3200" dirty="0"/>
              <a:t>в</a:t>
            </a:r>
            <a:r>
              <a:rPr lang="en-GB" sz="3200" dirty="0"/>
              <a:t>e</a:t>
            </a:r>
            <a:r>
              <a:rPr lang="ru-RU" sz="3200" dirty="0" err="1"/>
              <a:t>тви</a:t>
            </a:r>
            <a:r>
              <a:rPr lang="ru-RU" sz="3200" dirty="0"/>
              <a:t> в н</a:t>
            </a:r>
            <a:r>
              <a:rPr lang="en-GB" sz="3200" dirty="0"/>
              <a:t>e</a:t>
            </a:r>
            <a:r>
              <a:rPr lang="ru-RU" sz="3200" dirty="0"/>
              <a:t>б</a:t>
            </a:r>
            <a:r>
              <a:rPr lang="en-GB" sz="3200" dirty="0"/>
              <a:t>ecax... O</a:t>
            </a:r>
            <a:r>
              <a:rPr lang="ru-RU" sz="3200" dirty="0"/>
              <a:t>н</a:t>
            </a:r>
            <a:r>
              <a:rPr lang="en-GB" sz="3200" dirty="0"/>
              <a:t>o </a:t>
            </a:r>
            <a:r>
              <a:rPr lang="ru-RU" sz="3200" dirty="0"/>
              <a:t>п</a:t>
            </a:r>
            <a:r>
              <a:rPr lang="en-GB" sz="3200" dirty="0"/>
              <a:t>p</a:t>
            </a:r>
            <a:r>
              <a:rPr lang="ru-RU" sz="3200" dirty="0"/>
              <a:t>ин</a:t>
            </a:r>
            <a:r>
              <a:rPr lang="en-GB" sz="3200" dirty="0"/>
              <a:t>oc</a:t>
            </a:r>
            <a:r>
              <a:rPr lang="ru-RU" sz="3200" dirty="0" err="1"/>
              <a:t>ит</a:t>
            </a:r>
            <a:r>
              <a:rPr lang="ru-RU" sz="3200" dirty="0"/>
              <a:t> </a:t>
            </a:r>
            <a:r>
              <a:rPr lang="en-GB" sz="3200" dirty="0"/>
              <a:t>c</a:t>
            </a:r>
            <a:r>
              <a:rPr lang="ru-RU" sz="3200" dirty="0"/>
              <a:t>в</a:t>
            </a:r>
            <a:r>
              <a:rPr lang="en-GB" sz="3200" dirty="0"/>
              <a:t>o</a:t>
            </a:r>
            <a:r>
              <a:rPr lang="ru-RU" sz="3200" dirty="0"/>
              <a:t>и </a:t>
            </a:r>
            <a:r>
              <a:rPr lang="ru-RU" sz="3200" dirty="0" err="1"/>
              <a:t>пл</a:t>
            </a:r>
            <a:r>
              <a:rPr lang="en-GB" sz="3200" dirty="0"/>
              <a:t>o</a:t>
            </a:r>
            <a:r>
              <a:rPr lang="ru-RU" sz="3200" dirty="0" err="1"/>
              <a:t>ды</a:t>
            </a:r>
            <a:r>
              <a:rPr lang="ru-RU" sz="3200" dirty="0"/>
              <a:t> в к</a:t>
            </a:r>
            <a:r>
              <a:rPr lang="en-GB" sz="3200" dirty="0"/>
              <a:t>a</a:t>
            </a:r>
            <a:r>
              <a:rPr lang="ru-RU" sz="3200" dirty="0" err="1"/>
              <a:t>ждый</a:t>
            </a:r>
            <a:r>
              <a:rPr lang="ru-RU" sz="3200" dirty="0"/>
              <a:t> миг </a:t>
            </a:r>
            <a:r>
              <a:rPr lang="en-GB" sz="3200" dirty="0"/>
              <a:t>c co</a:t>
            </a:r>
            <a:r>
              <a:rPr lang="ru-RU" sz="3200" dirty="0" err="1"/>
              <a:t>изв</a:t>
            </a:r>
            <a:r>
              <a:rPr lang="en-GB" sz="3200" dirty="0"/>
              <a:t>o</a:t>
            </a:r>
            <a:r>
              <a:rPr lang="ru-RU" sz="3200" dirty="0"/>
              <a:t>л</a:t>
            </a:r>
            <a:r>
              <a:rPr lang="en-GB" sz="3200" dirty="0"/>
              <a:t>e</a:t>
            </a:r>
            <a:r>
              <a:rPr lang="ru-RU" sz="3200" dirty="0" err="1"/>
              <a:t>ния</a:t>
            </a:r>
            <a:r>
              <a:rPr lang="ru-RU" sz="3200" dirty="0"/>
              <a:t> </a:t>
            </a:r>
            <a:r>
              <a:rPr lang="en-GB" sz="3200" dirty="0"/>
              <a:t>c</a:t>
            </a:r>
            <a:r>
              <a:rPr lang="ru-RU" sz="3200" dirty="0"/>
              <a:t>в</a:t>
            </a:r>
            <a:r>
              <a:rPr lang="en-GB" sz="3200" dirty="0"/>
              <a:t>oe</a:t>
            </a:r>
            <a:r>
              <a:rPr lang="ru-RU" sz="3200" dirty="0"/>
              <a:t>г</a:t>
            </a:r>
            <a:r>
              <a:rPr lang="en-GB" sz="3200" dirty="0"/>
              <a:t>o </a:t>
            </a:r>
            <a:r>
              <a:rPr lang="ru-RU" sz="3200" dirty="0"/>
              <a:t>Г</a:t>
            </a:r>
            <a:r>
              <a:rPr lang="en-GB" sz="3200" dirty="0"/>
              <a:t>oc</a:t>
            </a:r>
            <a:r>
              <a:rPr lang="ru-RU" sz="3200" dirty="0"/>
              <a:t>п</a:t>
            </a:r>
            <a:r>
              <a:rPr lang="en-GB" sz="3200" dirty="0"/>
              <a:t>o</a:t>
            </a:r>
            <a:r>
              <a:rPr lang="ru-RU" sz="3200" dirty="0"/>
              <a:t>д</a:t>
            </a:r>
            <a:r>
              <a:rPr lang="en-GB" sz="3200" dirty="0"/>
              <a:t>a. </a:t>
            </a:r>
            <a:r>
              <a:rPr lang="ru-RU" sz="3200" dirty="0"/>
              <a:t>И п</a:t>
            </a:r>
            <a:r>
              <a:rPr lang="en-GB" sz="3200" dirty="0"/>
              <a:t>p</a:t>
            </a:r>
            <a:r>
              <a:rPr lang="ru-RU" sz="3200" dirty="0"/>
              <a:t>ив</a:t>
            </a:r>
            <a:r>
              <a:rPr lang="en-GB" sz="3200" dirty="0"/>
              <a:t>o</a:t>
            </a:r>
            <a:r>
              <a:rPr lang="ru-RU" sz="3200" dirty="0" err="1"/>
              <a:t>дит</a:t>
            </a:r>
            <a:r>
              <a:rPr lang="ru-RU" sz="3200" dirty="0"/>
              <a:t> Бог п</a:t>
            </a:r>
            <a:r>
              <a:rPr lang="en-GB" sz="3200" dirty="0"/>
              <a:t>p</a:t>
            </a:r>
            <a:r>
              <a:rPr lang="ru-RU" sz="3200" dirty="0" err="1"/>
              <a:t>итчи</a:t>
            </a:r>
            <a:r>
              <a:rPr lang="ru-RU" sz="3200" dirty="0"/>
              <a:t> людям,— м</a:t>
            </a:r>
            <a:r>
              <a:rPr lang="en-GB" sz="3200" dirty="0"/>
              <a:t>o</a:t>
            </a:r>
            <a:r>
              <a:rPr lang="ru-RU" sz="3200" dirty="0"/>
              <a:t>ж</a:t>
            </a:r>
            <a:r>
              <a:rPr lang="en-GB" sz="3200" dirty="0"/>
              <a:t>e</a:t>
            </a:r>
            <a:r>
              <a:rPr lang="ru-RU" sz="3200" dirty="0"/>
              <a:t>т быть, </a:t>
            </a:r>
            <a:r>
              <a:rPr lang="en-GB" sz="3200" dirty="0"/>
              <a:t>o</a:t>
            </a:r>
            <a:r>
              <a:rPr lang="ru-RU" sz="3200" dirty="0"/>
              <a:t>ни </a:t>
            </a:r>
            <a:r>
              <a:rPr lang="en-GB" sz="3200" dirty="0"/>
              <a:t>o</a:t>
            </a:r>
            <a:r>
              <a:rPr lang="ru-RU" sz="3200" dirty="0"/>
              <a:t>п</a:t>
            </a:r>
            <a:r>
              <a:rPr lang="en-GB" sz="3200" dirty="0"/>
              <a:t>o</a:t>
            </a:r>
            <a:r>
              <a:rPr lang="ru-RU" sz="3200" dirty="0"/>
              <a:t>мнят</a:t>
            </a:r>
            <a:r>
              <a:rPr lang="en-GB" sz="3200" dirty="0"/>
              <a:t>c</a:t>
            </a:r>
            <a:r>
              <a:rPr lang="ru-RU" sz="3200" dirty="0"/>
              <a:t>я! </a:t>
            </a:r>
            <a:r>
              <a:rPr lang="en-GB" sz="3200" dirty="0"/>
              <a:t>A </a:t>
            </a:r>
            <a:r>
              <a:rPr lang="ru-RU" sz="3200" dirty="0"/>
              <a:t>подобие </a:t>
            </a:r>
            <a:r>
              <a:rPr lang="en-GB" sz="3200" dirty="0"/>
              <a:t>c</a:t>
            </a:r>
            <a:r>
              <a:rPr lang="ru-RU" sz="3200" dirty="0" err="1"/>
              <a:t>кв</a:t>
            </a:r>
            <a:r>
              <a:rPr lang="en-GB" sz="3200" dirty="0"/>
              <a:t>ep</a:t>
            </a:r>
            <a:r>
              <a:rPr lang="ru-RU" sz="3200" dirty="0"/>
              <a:t>н</a:t>
            </a:r>
            <a:r>
              <a:rPr lang="en-GB" sz="3200" dirty="0"/>
              <a:t>o</a:t>
            </a:r>
            <a:r>
              <a:rPr lang="ru-RU" sz="3200" dirty="0" err="1"/>
              <a:t>го</a:t>
            </a:r>
            <a:r>
              <a:rPr lang="ru-RU" sz="3200" dirty="0"/>
              <a:t> </a:t>
            </a:r>
            <a:r>
              <a:rPr lang="en-GB" sz="3200" dirty="0"/>
              <a:t>c</a:t>
            </a:r>
            <a:r>
              <a:rPr lang="ru-RU" sz="3200" dirty="0"/>
              <a:t>л</a:t>
            </a:r>
            <a:r>
              <a:rPr lang="en-GB" sz="3200" dirty="0"/>
              <a:t>o</a:t>
            </a:r>
            <a:r>
              <a:rPr lang="ru-RU" sz="3200" dirty="0" err="1"/>
              <a:t>ва</a:t>
            </a:r>
            <a:r>
              <a:rPr lang="ru-RU" sz="3200" dirty="0"/>
              <a:t> — </a:t>
            </a:r>
            <a:r>
              <a:rPr lang="en-GB" sz="3200" dirty="0"/>
              <a:t>c</a:t>
            </a:r>
            <a:r>
              <a:rPr lang="ru-RU" sz="3200" dirty="0" err="1"/>
              <a:t>кв</a:t>
            </a:r>
            <a:r>
              <a:rPr lang="en-GB" sz="3200" dirty="0"/>
              <a:t>ep</a:t>
            </a:r>
            <a:r>
              <a:rPr lang="ru-RU" sz="3200" dirty="0"/>
              <a:t>н</a:t>
            </a:r>
            <a:r>
              <a:rPr lang="en-GB" sz="3200" dirty="0"/>
              <a:t>oe </a:t>
            </a:r>
            <a:r>
              <a:rPr lang="ru-RU" sz="3200" dirty="0"/>
              <a:t>д</a:t>
            </a:r>
            <a:r>
              <a:rPr lang="en-GB" sz="3200" dirty="0"/>
              <a:t>epe</a:t>
            </a:r>
            <a:r>
              <a:rPr lang="ru-RU" sz="3200" dirty="0"/>
              <a:t>в</a:t>
            </a:r>
            <a:r>
              <a:rPr lang="en-GB" sz="3200" dirty="0"/>
              <a:t>o, </a:t>
            </a:r>
            <a:r>
              <a:rPr lang="ru-RU" sz="3200" dirty="0"/>
              <a:t>к</a:t>
            </a:r>
            <a:r>
              <a:rPr lang="en-GB" sz="3200" dirty="0"/>
              <a:t>o</a:t>
            </a:r>
            <a:r>
              <a:rPr lang="ru-RU" sz="3200" dirty="0"/>
              <a:t>т</a:t>
            </a:r>
            <a:r>
              <a:rPr lang="en-GB" sz="3200" dirty="0"/>
              <a:t>opoe </a:t>
            </a:r>
            <a:r>
              <a:rPr lang="ru-RU" sz="3200" dirty="0"/>
              <a:t>вы</a:t>
            </a:r>
            <a:r>
              <a:rPr lang="en-GB" sz="3200" dirty="0"/>
              <a:t>p</a:t>
            </a:r>
            <a:r>
              <a:rPr lang="ru-RU" sz="3200" dirty="0" err="1"/>
              <a:t>ыв</a:t>
            </a:r>
            <a:r>
              <a:rPr lang="en-GB" sz="3200" dirty="0"/>
              <a:t>ae</a:t>
            </a:r>
            <a:r>
              <a:rPr lang="ru-RU" sz="3200" dirty="0"/>
              <a:t>т</a:t>
            </a:r>
            <a:r>
              <a:rPr lang="en-GB" sz="3200" dirty="0"/>
              <a:t>c</a:t>
            </a:r>
            <a:r>
              <a:rPr lang="ru-RU" sz="3200" dirty="0"/>
              <a:t>я из з</a:t>
            </a:r>
            <a:r>
              <a:rPr lang="en-GB" sz="3200" dirty="0"/>
              <a:t>e</a:t>
            </a:r>
            <a:r>
              <a:rPr lang="ru-RU" sz="3200" dirty="0" err="1"/>
              <a:t>мли</a:t>
            </a:r>
            <a:r>
              <a:rPr lang="ru-RU" sz="3200" dirty="0"/>
              <a:t>,— н</a:t>
            </a:r>
            <a:r>
              <a:rPr lang="en-GB" sz="3200" dirty="0"/>
              <a:t>e</a:t>
            </a:r>
            <a:r>
              <a:rPr lang="ru-RU" sz="3200" dirty="0"/>
              <a:t>т </a:t>
            </a:r>
            <a:r>
              <a:rPr lang="en-GB" sz="3200" dirty="0"/>
              <a:t>y </a:t>
            </a:r>
            <a:r>
              <a:rPr lang="ru-RU" sz="3200" dirty="0"/>
              <a:t>н</a:t>
            </a:r>
            <a:r>
              <a:rPr lang="en-GB" sz="3200" dirty="0"/>
              <a:t>e</a:t>
            </a:r>
            <a:r>
              <a:rPr lang="ru-RU" sz="3200" dirty="0"/>
              <a:t>г</a:t>
            </a:r>
            <a:r>
              <a:rPr lang="en-GB" sz="3200" dirty="0"/>
              <a:t>o c</a:t>
            </a:r>
            <a:r>
              <a:rPr lang="ru-RU" sz="3200" dirty="0"/>
              <a:t>т</a:t>
            </a:r>
            <a:r>
              <a:rPr lang="en-GB" sz="3200" dirty="0"/>
              <a:t>o</a:t>
            </a:r>
            <a:r>
              <a:rPr lang="ru-RU" sz="3200" dirty="0" err="1"/>
              <a:t>йк</a:t>
            </a:r>
            <a:r>
              <a:rPr lang="en-GB" sz="3200" dirty="0"/>
              <a:t>oc</a:t>
            </a:r>
            <a:r>
              <a:rPr lang="ru-RU" sz="3200" dirty="0" err="1" smtClean="0"/>
              <a:t>ти</a:t>
            </a:r>
            <a:r>
              <a:rPr lang="ru-RU" sz="3200" dirty="0" smtClean="0"/>
              <a:t>». </a:t>
            </a:r>
            <a:endParaRPr lang="ru-RU" sz="3200" dirty="0"/>
          </a:p>
        </p:txBody>
      </p:sp>
      <p:sp>
        <p:nvSpPr>
          <p:cNvPr id="2" name="Прямоугольник 1"/>
          <p:cNvSpPr/>
          <p:nvPr/>
        </p:nvSpPr>
        <p:spPr>
          <a:xfrm>
            <a:off x="9858279" y="5743144"/>
            <a:ext cx="1734770" cy="369332"/>
          </a:xfrm>
          <a:prstGeom prst="rect">
            <a:avLst/>
          </a:prstGeom>
        </p:spPr>
        <p:txBody>
          <a:bodyPr wrap="none">
            <a:spAutoFit/>
          </a:bodyPr>
          <a:lstStyle/>
          <a:p>
            <a:r>
              <a:rPr lang="ru-RU" dirty="0"/>
              <a:t>Коран 14:24-26. </a:t>
            </a:r>
          </a:p>
        </p:txBody>
      </p:sp>
    </p:spTree>
    <p:extLst>
      <p:ext uri="{BB962C8B-B14F-4D97-AF65-F5344CB8AC3E}">
        <p14:creationId xmlns:p14="http://schemas.microsoft.com/office/powerpoint/2010/main" val="3019584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988" y="-1"/>
            <a:ext cx="9092911" cy="6839113"/>
          </a:xfrm>
          <a:prstGeom prst="rect">
            <a:avLst/>
          </a:prstGeom>
        </p:spPr>
      </p:pic>
      <p:sp>
        <p:nvSpPr>
          <p:cNvPr id="5" name="Заголовок 4"/>
          <p:cNvSpPr>
            <a:spLocks noGrp="1"/>
          </p:cNvSpPr>
          <p:nvPr>
            <p:ph type="title"/>
          </p:nvPr>
        </p:nvSpPr>
        <p:spPr>
          <a:xfrm>
            <a:off x="2016656" y="0"/>
            <a:ext cx="8158688" cy="1494064"/>
          </a:xfrm>
        </p:spPr>
        <p:txBody>
          <a:bodyPr>
            <a:noAutofit/>
            <a:scene3d>
              <a:camera prst="orthographicFront"/>
              <a:lightRig rig="soft" dir="t">
                <a:rot lat="0" lon="0" rev="15600000"/>
              </a:lightRig>
            </a:scene3d>
            <a:sp3d extrusionH="57150" prstMaterial="softEdge">
              <a:bevelT w="25400" h="38100"/>
            </a:sp3d>
          </a:bodyPr>
          <a:lstStyle/>
          <a:p>
            <a:r>
              <a:rPr lang="ru-RU" sz="11500" b="1" dirty="0" smtClean="0">
                <a:ln/>
                <a:solidFill>
                  <a:schemeClr val="accent4"/>
                </a:solidFill>
              </a:rPr>
              <a:t>Бахаулла</a:t>
            </a:r>
            <a:endParaRPr lang="ru-RU" sz="11500" b="1" dirty="0">
              <a:ln/>
              <a:solidFill>
                <a:schemeClr val="accent4"/>
              </a:solidFill>
            </a:endParaRPr>
          </a:p>
        </p:txBody>
      </p:sp>
    </p:spTree>
    <p:extLst>
      <p:ext uri="{BB962C8B-B14F-4D97-AF65-F5344CB8AC3E}">
        <p14:creationId xmlns:p14="http://schemas.microsoft.com/office/powerpoint/2010/main" val="1331010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7200" dirty="0" smtClean="0"/>
              <a:t>Пророчества</a:t>
            </a:r>
            <a:endParaRPr lang="ru-RU" sz="7200" dirty="0"/>
          </a:p>
        </p:txBody>
      </p:sp>
      <p:sp>
        <p:nvSpPr>
          <p:cNvPr id="5" name="Объект 4"/>
          <p:cNvSpPr>
            <a:spLocks noGrp="1"/>
          </p:cNvSpPr>
          <p:nvPr>
            <p:ph idx="1"/>
          </p:nvPr>
        </p:nvSpPr>
        <p:spPr/>
        <p:txBody>
          <a:bodyPr>
            <a:normAutofit/>
          </a:bodyPr>
          <a:lstStyle/>
          <a:p>
            <a:r>
              <a:rPr lang="ru-RU" sz="4400" dirty="0"/>
              <a:t>Бахаулла сделал большое количество подробных пророчеств. Исполнились ли они или, наоборот, были опровергнуты реальными событиями? </a:t>
            </a:r>
          </a:p>
          <a:p>
            <a:endParaRPr lang="ru-RU" sz="4400" dirty="0"/>
          </a:p>
        </p:txBody>
      </p:sp>
    </p:spTree>
    <p:extLst>
      <p:ext uri="{BB962C8B-B14F-4D97-AF65-F5344CB8AC3E}">
        <p14:creationId xmlns:p14="http://schemas.microsoft.com/office/powerpoint/2010/main" val="422479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dirty="0"/>
          </a:p>
        </p:txBody>
      </p:sp>
      <p:sp>
        <p:nvSpPr>
          <p:cNvPr id="4" name="Заголовок 3"/>
          <p:cNvSpPr>
            <a:spLocks noGrp="1"/>
          </p:cNvSpPr>
          <p:nvPr>
            <p:ph type="title"/>
          </p:nvPr>
        </p:nvSpPr>
        <p:spPr>
          <a:xfrm>
            <a:off x="816429" y="661307"/>
            <a:ext cx="10572750" cy="5543549"/>
          </a:xfrm>
          <a:solidFill>
            <a:schemeClr val="bg1"/>
          </a:solidFill>
        </p:spPr>
        <p:txBody>
          <a:bodyPr>
            <a:noAutofit/>
          </a:bodyPr>
          <a:lstStyle/>
          <a:p>
            <a:r>
              <a:rPr lang="ru-RU" sz="3600" i="1" dirty="0">
                <a:solidFill>
                  <a:schemeClr val="accent4">
                    <a:lumMod val="75000"/>
                  </a:schemeClr>
                </a:solidFill>
              </a:rPr>
              <a:t>Мы раскрыли Божественные тайны и самым доступным языком предсказали будущие события, дабы ни сомнения неверующих, ни протесты заблудших, ни нашёптывания безрассудных не могли скрыть от искателей истины Источник света Единого истинного Бога</a:t>
            </a:r>
            <a:r>
              <a:rPr lang="ru-RU" sz="3600" i="1" dirty="0" smtClean="0">
                <a:solidFill>
                  <a:schemeClr val="accent4">
                    <a:lumMod val="75000"/>
                  </a:schemeClr>
                </a:solidFill>
              </a:rPr>
              <a:t>.</a:t>
            </a:r>
            <a:r>
              <a:rPr lang="ru-RU" sz="3600" i="1" dirty="0">
                <a:solidFill>
                  <a:schemeClr val="accent4">
                    <a:lumMod val="75000"/>
                  </a:schemeClr>
                </a:solidFill>
              </a:rPr>
              <a:t/>
            </a:r>
            <a:br>
              <a:rPr lang="ru-RU" sz="3600" i="1" dirty="0">
                <a:solidFill>
                  <a:schemeClr val="accent4">
                    <a:lumMod val="75000"/>
                  </a:schemeClr>
                </a:solidFill>
              </a:rPr>
            </a:br>
            <a:r>
              <a:rPr lang="ru-RU" sz="3600" i="1" dirty="0">
                <a:solidFill>
                  <a:schemeClr val="accent4">
                    <a:lumMod val="75000"/>
                  </a:schemeClr>
                </a:solidFill>
              </a:rPr>
              <a:t>Большинство случившихся на сей земле событий было возглашено и предсказано Наивозвышенным Пером... Всё, что ниспослано свыше, уже сбылось или сбудется, слово в слово, на сей земле. Ни у кого нет возможности отворачиваться прочь или выдвигать </a:t>
            </a:r>
            <a:r>
              <a:rPr lang="ru-RU" sz="3600" i="1" dirty="0" smtClean="0">
                <a:solidFill>
                  <a:schemeClr val="accent4">
                    <a:lumMod val="75000"/>
                  </a:schemeClr>
                </a:solidFill>
              </a:rPr>
              <a:t>возражения.</a:t>
            </a:r>
            <a:endParaRPr lang="ru-RU" sz="7200" dirty="0">
              <a:solidFill>
                <a:schemeClr val="accent4">
                  <a:lumMod val="75000"/>
                </a:schemeClr>
              </a:solidFill>
            </a:endParaRPr>
          </a:p>
        </p:txBody>
      </p:sp>
    </p:spTree>
    <p:extLst>
      <p:ext uri="{BB962C8B-B14F-4D97-AF65-F5344CB8AC3E}">
        <p14:creationId xmlns:p14="http://schemas.microsoft.com/office/powerpoint/2010/main" val="2797046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dirty="0"/>
          </a:p>
        </p:txBody>
      </p:sp>
      <p:sp>
        <p:nvSpPr>
          <p:cNvPr id="4" name="Заголовок 3"/>
          <p:cNvSpPr>
            <a:spLocks noGrp="1"/>
          </p:cNvSpPr>
          <p:nvPr>
            <p:ph type="title"/>
          </p:nvPr>
        </p:nvSpPr>
        <p:spPr>
          <a:xfrm>
            <a:off x="816429" y="661307"/>
            <a:ext cx="10572750" cy="5543549"/>
          </a:xfrm>
          <a:solidFill>
            <a:schemeClr val="bg1"/>
          </a:solidFill>
        </p:spPr>
        <p:txBody>
          <a:bodyPr numCol="2" spcCol="180000" anchor="t">
            <a:noAutofit/>
          </a:bodyPr>
          <a:lstStyle/>
          <a:p>
            <a:pPr indent="-360000" algn="l"/>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	Падение французского императора Наполеона III и последующий развал его империи.</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	Поражение Германии в двух кровавых войнах, что приведёт к «плачу Берлина». </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3.	Успех и устойчивость правления королевы Виктории.</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4.	Смещение ‘α</a:t>
            </a:r>
            <a:r>
              <a:rPr lang="ru-RU" sz="1400" dirty="0" err="1">
                <a:latin typeface="Times Ext Roman plus" panose="02020603050405020304" pitchFamily="18" charset="0"/>
                <a:ea typeface="Times Ext Roman plus" panose="02020603050405020304" pitchFamily="18" charset="0"/>
                <a:cs typeface="Times Ext Roman plus" panose="02020603050405020304" pitchFamily="18" charset="0"/>
              </a:rPr>
              <a:t>лδ</a:t>
            </a: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-пβши, премьер-министра Турции.</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5.	Свержение и убийство турецкого султана ‘Абдул-‘</a:t>
            </a:r>
            <a:r>
              <a:rPr lang="ru-RU" sz="1400" dirty="0" err="1">
                <a:latin typeface="Times Ext Roman plus" panose="02020603050405020304" pitchFamily="18" charset="0"/>
                <a:ea typeface="Times Ext Roman plus" panose="02020603050405020304" pitchFamily="18" charset="0"/>
                <a:cs typeface="Times Ext Roman plus" panose="02020603050405020304" pitchFamily="18" charset="0"/>
              </a:rPr>
              <a:t>Азδза</a:t>
            </a: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6.	Развал Османской империи, приведший к исчезновению «показного великолепия» её столицы, Константинополя.</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7.	Падение Нβ</a:t>
            </a:r>
            <a:r>
              <a:rPr lang="ru-RU" sz="1400" dirty="0" err="1">
                <a:latin typeface="Times Ext Roman plus" panose="02020603050405020304" pitchFamily="18" charset="0"/>
                <a:ea typeface="Times Ext Roman plus" panose="02020603050405020304" pitchFamily="18" charset="0"/>
                <a:cs typeface="Times Ext Roman plus" panose="02020603050405020304" pitchFamily="18" charset="0"/>
              </a:rPr>
              <a:t>τир</a:t>
            </a: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 ад-</a:t>
            </a:r>
            <a:r>
              <a:rPr lang="ru-RU" sz="1400" dirty="0" err="1">
                <a:latin typeface="Times Ext Roman plus" panose="02020603050405020304" pitchFamily="18" charset="0"/>
                <a:ea typeface="Times Ext Roman plus" panose="02020603050405020304" pitchFamily="18" charset="0"/>
                <a:cs typeface="Times Ext Roman plus" panose="02020603050405020304" pitchFamily="18" charset="0"/>
              </a:rPr>
              <a:t>Дδн</a:t>
            </a: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-шаха, персидского монарха.</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8.	Возникновение конституционного строя в Персии.</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9.	Крупномасштабный (хотя и временный) упадок монархии по всему миру.</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10.	Постепенная утрата церковью своей власти по всему миру.</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11.	Крах мусульманского халифата.</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12.	Подъём коммунизма — «движения левых», и распространение его власти по всему миру.</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13.	Катастрофический упадок этого же движения, спровоцированный коллапсом уравнительной экономики.</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14.	Возрождение Израиля как родины иудеев.</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15.	Преследования евреев на Европейском континенте (нацистский Холокост).</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16.	Жестокие межрасовые конфликты в Америке.</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17.	Освобождение Бахауллы из тюрьмы города </a:t>
            </a:r>
            <a:r>
              <a:rPr lang="ru-RU" sz="1400" dirty="0" err="1">
                <a:latin typeface="Times Ext Roman plus" panose="02020603050405020304" pitchFamily="18" charset="0"/>
                <a:ea typeface="Times Ext Roman plus" panose="02020603050405020304" pitchFamily="18" charset="0"/>
                <a:cs typeface="Times Ext Roman plus" panose="02020603050405020304" pitchFamily="18" charset="0"/>
              </a:rPr>
              <a:t>Акка</a:t>
            </a: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 и установление Его шатра на горе Кармель.</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18.	Захват и осквернение дома Бахауллы в Багдаде.</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19.	Провал всех попыток создать раскол в Вере Бахаи.</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20.	Взрывное ускорение научно-технического прогресса.</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21.	Разработка ядерного оружия.</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22.	Открытие трансмутации элементов, давней мечты алхимиков.</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23.	Страшная опасность для всего человечества в результате этого достижения.</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24.	Открытие того, что сложные элементы развиваются в природе из простых.</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25.	Признание планет необходимым побочным продуктом образования звёзд.</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26.	Космические путешествия.</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27.	Открытие заразных форм рака.</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28.	Провал поисков «недостающего звена» между человеком и обезьяной.</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29.	Отсутствие механического эфира (предполагаемого посредника для распространения света, постулированного в классической физике), и его переопределение как умозрительной реальности.</a:t>
            </a:r>
            <a:b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br>
            <a:r>
              <a:rPr lang="ru-RU" sz="1400" dirty="0">
                <a:latin typeface="Times Ext Roman plus" panose="02020603050405020304" pitchFamily="18" charset="0"/>
                <a:ea typeface="Times Ext Roman plus" panose="02020603050405020304" pitchFamily="18" charset="0"/>
                <a:cs typeface="Times Ext Roman plus" panose="02020603050405020304" pitchFamily="18" charset="0"/>
              </a:rPr>
              <a:t>30.	Отказ от механических моделей (буквальных образов) как основы для понимания физического мира</a:t>
            </a:r>
            <a:r>
              <a:rPr lang="ru-RU" sz="1400" dirty="0" smtClean="0">
                <a:latin typeface="Times Ext Roman plus" panose="02020603050405020304" pitchFamily="18" charset="0"/>
                <a:ea typeface="Times Ext Roman plus" panose="02020603050405020304" pitchFamily="18" charset="0"/>
                <a:cs typeface="Times Ext Roman plus" panose="02020603050405020304" pitchFamily="18" charset="0"/>
              </a:rPr>
              <a:t>.</a:t>
            </a:r>
            <a:endParaRPr lang="ru-RU" sz="200" dirty="0">
              <a:solidFill>
                <a:schemeClr val="accent4">
                  <a:lumMod val="75000"/>
                </a:schemeClr>
              </a:solidFill>
              <a:latin typeface="Times Ext Roman plus" panose="02020603050405020304" pitchFamily="18" charset="0"/>
              <a:ea typeface="Times Ext Roman plus" panose="02020603050405020304" pitchFamily="18" charset="0"/>
              <a:cs typeface="Times Ext Roman plus" panose="02020603050405020304" pitchFamily="18" charset="0"/>
            </a:endParaRPr>
          </a:p>
        </p:txBody>
      </p:sp>
    </p:spTree>
    <p:extLst>
      <p:ext uri="{BB962C8B-B14F-4D97-AF65-F5344CB8AC3E}">
        <p14:creationId xmlns:p14="http://schemas.microsoft.com/office/powerpoint/2010/main" val="2726200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7200" dirty="0" smtClean="0"/>
              <a:t>Научные факты</a:t>
            </a:r>
            <a:endParaRPr lang="ru-RU" sz="7200" dirty="0"/>
          </a:p>
        </p:txBody>
      </p:sp>
      <p:sp>
        <p:nvSpPr>
          <p:cNvPr id="5" name="Объект 4"/>
          <p:cNvSpPr>
            <a:spLocks noGrp="1"/>
          </p:cNvSpPr>
          <p:nvPr>
            <p:ph idx="1"/>
          </p:nvPr>
        </p:nvSpPr>
        <p:spPr/>
        <p:txBody>
          <a:bodyPr>
            <a:normAutofit lnSpcReduction="10000"/>
          </a:bodyPr>
          <a:lstStyle/>
          <a:p>
            <a:r>
              <a:rPr lang="ru-RU" sz="4400" dirty="0"/>
              <a:t>Бахаулла описывал неизвестные при Его жизни научные факты. Подтвердились ли они или были решительно опровергнуты за прошедшее столетие?</a:t>
            </a:r>
          </a:p>
          <a:p>
            <a:endParaRPr lang="ru-RU" sz="4400" dirty="0"/>
          </a:p>
        </p:txBody>
      </p:sp>
    </p:spTree>
    <p:extLst>
      <p:ext uri="{BB962C8B-B14F-4D97-AF65-F5344CB8AC3E}">
        <p14:creationId xmlns:p14="http://schemas.microsoft.com/office/powerpoint/2010/main" val="3947763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7200" dirty="0" smtClean="0"/>
              <a:t>Созидательное Слово</a:t>
            </a:r>
            <a:endParaRPr lang="ru-RU" sz="7200" dirty="0"/>
          </a:p>
        </p:txBody>
      </p:sp>
      <p:sp>
        <p:nvSpPr>
          <p:cNvPr id="5" name="Объект 4"/>
          <p:cNvSpPr>
            <a:spLocks noGrp="1"/>
          </p:cNvSpPr>
          <p:nvPr>
            <p:ph idx="1"/>
          </p:nvPr>
        </p:nvSpPr>
        <p:spPr/>
        <p:txBody>
          <a:bodyPr>
            <a:normAutofit fontScale="92500"/>
          </a:bodyPr>
          <a:lstStyle/>
          <a:p>
            <a:r>
              <a:rPr lang="ru-RU" sz="4400" dirty="0"/>
              <a:t>Бахаулла </a:t>
            </a:r>
            <a:r>
              <a:rPr lang="ru-RU" sz="4400" dirty="0" smtClean="0"/>
              <a:t>говорит</a:t>
            </a:r>
            <a:r>
              <a:rPr lang="ru-RU" sz="4400" dirty="0"/>
              <a:t>, что Его слова обладают уникальной созидательной силой, способствующей духовному росту. Можем ли мы, читая эти </a:t>
            </a:r>
            <a:r>
              <a:rPr lang="ru-RU" sz="4400" dirty="0" smtClean="0"/>
              <a:t>слова </a:t>
            </a:r>
            <a:r>
              <a:rPr lang="ru-RU" sz="4400" dirty="0"/>
              <a:t>и размышляя о них, почувствовать эту силу</a:t>
            </a:r>
            <a:r>
              <a:rPr lang="ru-RU" sz="4400" dirty="0" smtClean="0"/>
              <a:t>?</a:t>
            </a:r>
            <a:endParaRPr lang="ru-RU" sz="4400" dirty="0"/>
          </a:p>
          <a:p>
            <a:endParaRPr lang="ru-RU" sz="4400" dirty="0"/>
          </a:p>
        </p:txBody>
      </p:sp>
    </p:spTree>
    <p:extLst>
      <p:ext uri="{BB962C8B-B14F-4D97-AF65-F5344CB8AC3E}">
        <p14:creationId xmlns:p14="http://schemas.microsoft.com/office/powerpoint/2010/main" val="735224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7200" dirty="0" smtClean="0"/>
              <a:t>Воздействие на людей</a:t>
            </a:r>
            <a:endParaRPr lang="ru-RU" sz="7200" dirty="0"/>
          </a:p>
        </p:txBody>
      </p:sp>
      <p:sp>
        <p:nvSpPr>
          <p:cNvPr id="5" name="Объект 4"/>
          <p:cNvSpPr>
            <a:spLocks noGrp="1"/>
          </p:cNvSpPr>
          <p:nvPr>
            <p:ph idx="1"/>
          </p:nvPr>
        </p:nvSpPr>
        <p:spPr/>
        <p:txBody>
          <a:bodyPr>
            <a:normAutofit fontScale="92500" lnSpcReduction="20000"/>
          </a:bodyPr>
          <a:lstStyle/>
          <a:p>
            <a:r>
              <a:rPr lang="ru-RU" sz="4400" dirty="0" smtClean="0"/>
              <a:t>Ниспосланное </a:t>
            </a:r>
            <a:r>
              <a:rPr lang="ru-RU" sz="4400" dirty="0"/>
              <a:t>свыше идеальное Существо должно было производить чрезвычайно сильное впечатление на тех, кто с Ним сталкивался. Какое воздействие оказывал Бахаулла на </a:t>
            </a:r>
            <a:r>
              <a:rPr lang="ru-RU" sz="4400" dirty="0" smtClean="0"/>
              <a:t>окружавших </a:t>
            </a:r>
            <a:r>
              <a:rPr lang="ru-RU" sz="4400" dirty="0"/>
              <a:t>Его людей?</a:t>
            </a:r>
          </a:p>
          <a:p>
            <a:endParaRPr lang="ru-RU" sz="4400" dirty="0"/>
          </a:p>
        </p:txBody>
      </p:sp>
    </p:spTree>
    <p:extLst>
      <p:ext uri="{BB962C8B-B14F-4D97-AF65-F5344CB8AC3E}">
        <p14:creationId xmlns:p14="http://schemas.microsoft.com/office/powerpoint/2010/main" val="777451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7200" dirty="0" smtClean="0"/>
              <a:t>Процесс Откровения</a:t>
            </a:r>
            <a:endParaRPr lang="ru-RU" sz="7200" dirty="0"/>
          </a:p>
        </p:txBody>
      </p:sp>
      <p:sp>
        <p:nvSpPr>
          <p:cNvPr id="5" name="Объект 4"/>
          <p:cNvSpPr>
            <a:spLocks noGrp="1"/>
          </p:cNvSpPr>
          <p:nvPr>
            <p:ph idx="1"/>
          </p:nvPr>
        </p:nvSpPr>
        <p:spPr>
          <a:xfrm>
            <a:off x="620486" y="2556931"/>
            <a:ext cx="10866663" cy="3598939"/>
          </a:xfrm>
        </p:spPr>
        <p:txBody>
          <a:bodyPr>
            <a:noAutofit/>
          </a:bodyPr>
          <a:lstStyle/>
          <a:p>
            <a:r>
              <a:rPr lang="ru-RU" sz="3600" dirty="0" smtClean="0"/>
              <a:t>Бахаулла диктовал </a:t>
            </a:r>
            <a:r>
              <a:rPr lang="ru-RU" sz="3600" dirty="0"/>
              <a:t>Свои книги и письма на высокой скорости, никогда не </a:t>
            </a:r>
            <a:r>
              <a:rPr lang="ru-RU" sz="3600" dirty="0" smtClean="0"/>
              <a:t>останавливаясь</a:t>
            </a:r>
            <a:r>
              <a:rPr lang="ru-RU" sz="3600" dirty="0"/>
              <a:t>, чтобы отыграть назад или поразмыслить над следующей </a:t>
            </a:r>
            <a:r>
              <a:rPr lang="ru-RU" sz="3600" dirty="0" smtClean="0"/>
              <a:t>фразой. </a:t>
            </a:r>
            <a:r>
              <a:rPr lang="ru-RU" sz="3600" dirty="0"/>
              <a:t>Был ли Он способен в ходе такой импровизации </a:t>
            </a:r>
            <a:r>
              <a:rPr lang="ru-RU" sz="3600" dirty="0" smtClean="0"/>
              <a:t>создавать </a:t>
            </a:r>
            <a:r>
              <a:rPr lang="ru-RU" sz="3600" dirty="0"/>
              <a:t>завершённые, внутренне согласованные работы, как логично </a:t>
            </a:r>
            <a:r>
              <a:rPr lang="ru-RU" sz="3600" dirty="0" smtClean="0"/>
              <a:t>следует </a:t>
            </a:r>
            <a:r>
              <a:rPr lang="ru-RU" sz="3600" dirty="0"/>
              <a:t>из идеи Откровения</a:t>
            </a:r>
            <a:r>
              <a:rPr lang="ru-RU" sz="3600" dirty="0" smtClean="0"/>
              <a:t>?</a:t>
            </a:r>
            <a:endParaRPr lang="ru-RU" sz="3600" dirty="0"/>
          </a:p>
        </p:txBody>
      </p:sp>
    </p:spTree>
    <p:extLst>
      <p:ext uri="{BB962C8B-B14F-4D97-AF65-F5344CB8AC3E}">
        <p14:creationId xmlns:p14="http://schemas.microsoft.com/office/powerpoint/2010/main" val="230425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2293" y="726221"/>
            <a:ext cx="6974303" cy="5149647"/>
          </a:xfrm>
          <a:solidFill>
            <a:schemeClr val="bg1"/>
          </a:solidFill>
        </p:spPr>
        <p:txBody>
          <a:bodyPr>
            <a:normAutofit/>
          </a:bodyPr>
          <a:lstStyle/>
          <a:p>
            <a:r>
              <a:rPr lang="ru-RU" dirty="0"/>
              <a:t>...Среди заповедей сего учения — самостоятельное исследование действительности, кое выведет человечество из тьмы подражания и позволит ему постичь истину, дабы люди могли сорвать с себя и отбросить прочь сие ветхое и тесное одеяние тысячелетней давности и облачиться в одежды, сотканные в совершенной чистоте и святости на ткацком станке действительности. Поскольку действительность едина и не допускает множественности, то различные мнения неизбежно должны слиться воедино</a:t>
            </a:r>
            <a:r>
              <a:rPr lang="ru-RU" dirty="0" smtClean="0"/>
              <a:t>.</a:t>
            </a:r>
            <a:endParaRPr lang="ru-RU" dirty="0"/>
          </a:p>
          <a:p>
            <a:pPr marL="0" indent="0" algn="r">
              <a:buNone/>
            </a:pPr>
            <a:r>
              <a:rPr lang="ru-RU" dirty="0" smtClean="0"/>
              <a:t>Абдул-Баха. Цит. в компиляции «Раскрывая наше духовное предназначение», 1:5.</a:t>
            </a:r>
            <a:endParaRPr lang="ru-RU" dirty="0"/>
          </a:p>
          <a:p>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89" y="726221"/>
            <a:ext cx="3088104" cy="4593948"/>
          </a:xfrm>
          <a:prstGeom prst="rect">
            <a:avLst/>
          </a:prstGeom>
        </p:spPr>
      </p:pic>
    </p:spTree>
    <p:extLst>
      <p:ext uri="{BB962C8B-B14F-4D97-AF65-F5344CB8AC3E}">
        <p14:creationId xmlns:p14="http://schemas.microsoft.com/office/powerpoint/2010/main" val="3932716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7200" dirty="0" smtClean="0"/>
              <a:t>Врождённое знание</a:t>
            </a:r>
            <a:endParaRPr lang="ru-RU" sz="7200" dirty="0"/>
          </a:p>
        </p:txBody>
      </p:sp>
      <p:sp>
        <p:nvSpPr>
          <p:cNvPr id="5" name="Объект 4"/>
          <p:cNvSpPr>
            <a:spLocks noGrp="1"/>
          </p:cNvSpPr>
          <p:nvPr>
            <p:ph idx="1"/>
          </p:nvPr>
        </p:nvSpPr>
        <p:spPr>
          <a:xfrm>
            <a:off x="766119" y="2556931"/>
            <a:ext cx="10668000" cy="3598939"/>
          </a:xfrm>
        </p:spPr>
        <p:txBody>
          <a:bodyPr>
            <a:noAutofit/>
          </a:bodyPr>
          <a:lstStyle/>
          <a:p>
            <a:r>
              <a:rPr lang="ru-RU" sz="4100" dirty="0"/>
              <a:t>Бахаулла притязал на обладание врождённым, вдохновлённым свыше знанием. Имел ли Он возможность приобрести эти способности и знания </a:t>
            </a:r>
            <a:r>
              <a:rPr lang="ru-RU" sz="4100" dirty="0" smtClean="0"/>
              <a:t>благодаря </a:t>
            </a:r>
            <a:r>
              <a:rPr lang="ru-RU" sz="4100" dirty="0"/>
              <a:t>учёбе или самообразованию</a:t>
            </a:r>
            <a:r>
              <a:rPr lang="ru-RU" sz="4100" dirty="0" smtClean="0"/>
              <a:t>? (Знание арабского языка, например).</a:t>
            </a:r>
            <a:endParaRPr lang="ru-RU" sz="4100" dirty="0"/>
          </a:p>
        </p:txBody>
      </p:sp>
    </p:spTree>
    <p:extLst>
      <p:ext uri="{BB962C8B-B14F-4D97-AF65-F5344CB8AC3E}">
        <p14:creationId xmlns:p14="http://schemas.microsoft.com/office/powerpoint/2010/main" val="2222952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95402" y="659028"/>
            <a:ext cx="9601196" cy="1626972"/>
          </a:xfrm>
        </p:spPr>
        <p:txBody>
          <a:bodyPr>
            <a:normAutofit fontScale="90000"/>
          </a:bodyPr>
          <a:lstStyle/>
          <a:p>
            <a:r>
              <a:rPr lang="ru-RU" sz="7200" dirty="0" smtClean="0"/>
              <a:t>Мистические доказательства</a:t>
            </a:r>
            <a:endParaRPr lang="ru-RU" sz="7200" dirty="0"/>
          </a:p>
        </p:txBody>
      </p:sp>
      <p:sp>
        <p:nvSpPr>
          <p:cNvPr id="5" name="Объект 4"/>
          <p:cNvSpPr>
            <a:spLocks noGrp="1"/>
          </p:cNvSpPr>
          <p:nvPr>
            <p:ph idx="1"/>
          </p:nvPr>
        </p:nvSpPr>
        <p:spPr>
          <a:xfrm>
            <a:off x="840921" y="2556931"/>
            <a:ext cx="10458450" cy="3598939"/>
          </a:xfrm>
        </p:spPr>
        <p:txBody>
          <a:bodyPr>
            <a:noAutofit/>
          </a:bodyPr>
          <a:lstStyle/>
          <a:p>
            <a:r>
              <a:rPr lang="ru-RU" sz="4100" dirty="0" smtClean="0"/>
              <a:t>Загадайте какое-нибудь событие и сделайте его </a:t>
            </a:r>
            <a:r>
              <a:rPr lang="ru-RU" sz="4100" smtClean="0"/>
              <a:t>пробным камнем своей </a:t>
            </a:r>
            <a:r>
              <a:rPr lang="ru-RU" sz="4100" dirty="0" smtClean="0"/>
              <a:t>веры.</a:t>
            </a:r>
            <a:endParaRPr lang="ru-RU" sz="4100" dirty="0"/>
          </a:p>
        </p:txBody>
      </p:sp>
    </p:spTree>
    <p:extLst>
      <p:ext uri="{BB962C8B-B14F-4D97-AF65-F5344CB8AC3E}">
        <p14:creationId xmlns:p14="http://schemas.microsoft.com/office/powerpoint/2010/main" val="1065075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28521" y="748145"/>
            <a:ext cx="11983123" cy="5383347"/>
          </a:xfrm>
          <a:prstGeom prst="rect">
            <a:avLst/>
          </a:prstGeom>
        </p:spPr>
      </p:pic>
    </p:spTree>
    <p:extLst>
      <p:ext uri="{BB962C8B-B14F-4D97-AF65-F5344CB8AC3E}">
        <p14:creationId xmlns:p14="http://schemas.microsoft.com/office/powerpoint/2010/main" val="841858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2293" y="726221"/>
            <a:ext cx="6974303" cy="5149647"/>
          </a:xfrm>
          <a:solidFill>
            <a:schemeClr val="bg1"/>
          </a:solidFill>
        </p:spPr>
        <p:txBody>
          <a:bodyPr>
            <a:normAutofit/>
          </a:bodyPr>
          <a:lstStyle/>
          <a:p>
            <a:r>
              <a:rPr lang="ru-RU" dirty="0" smtClean="0"/>
              <a:t>Именно </a:t>
            </a:r>
            <a:r>
              <a:rPr lang="ru-RU" dirty="0"/>
              <a:t>в такие времена перед друзьями Господа открывается возможность действовать, продвигаться </a:t>
            </a:r>
            <a:r>
              <a:rPr lang="ru-RU" dirty="0" smtClean="0"/>
              <a:t>вперёд </a:t>
            </a:r>
            <a:r>
              <a:rPr lang="ru-RU" dirty="0"/>
              <a:t>и снискать славу. Будь их единственной заслугой безупречное поведение и добрый совет, дело не сдвинется с места. Они должны возвысить свой голос, являть непреложные свидетельства, приводить ясные доказательства, представлять неоспоримые выводы, дабы люди поняли — взошло Солнце Истинной Сущности.</a:t>
            </a:r>
          </a:p>
          <a:p>
            <a:endParaRPr lang="ru-RU" dirty="0"/>
          </a:p>
          <a:p>
            <a:pPr marL="0" indent="0" algn="r">
              <a:buNone/>
            </a:pPr>
            <a:r>
              <a:rPr lang="ru-RU" dirty="0"/>
              <a:t>	(Абдул-Баха, Избранное из </a:t>
            </a:r>
            <a:r>
              <a:rPr lang="ru-RU" dirty="0" smtClean="0"/>
              <a:t>Писаний, № 212)</a:t>
            </a:r>
            <a:endParaRPr lang="ru-RU" dirty="0"/>
          </a:p>
          <a:p>
            <a:endParaRPr lang="ru-RU" dirty="0"/>
          </a:p>
          <a:p>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89" y="726221"/>
            <a:ext cx="3088104" cy="4593948"/>
          </a:xfrm>
          <a:prstGeom prst="rect">
            <a:avLst/>
          </a:prstGeom>
        </p:spPr>
      </p:pic>
    </p:spTree>
    <p:extLst>
      <p:ext uri="{BB962C8B-B14F-4D97-AF65-F5344CB8AC3E}">
        <p14:creationId xmlns:p14="http://schemas.microsoft.com/office/powerpoint/2010/main" val="218629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2293" y="726221"/>
            <a:ext cx="7123986" cy="5149647"/>
          </a:xfrm>
          <a:solidFill>
            <a:schemeClr val="bg1"/>
          </a:solidFill>
        </p:spPr>
        <p:txBody>
          <a:bodyPr>
            <a:normAutofit fontScale="85000" lnSpcReduction="20000"/>
          </a:bodyPr>
          <a:lstStyle/>
          <a:p>
            <a:r>
              <a:rPr lang="ru-RU" dirty="0"/>
              <a:t>Более того, религия должна находиться в согласии с разумом и соответствовать выводам науки. Ибо религия, разум и наука — составные </a:t>
            </a:r>
            <a:r>
              <a:rPr lang="ru-RU" dirty="0" smtClean="0"/>
              <a:t>части действительности</a:t>
            </a:r>
            <a:r>
              <a:rPr lang="ru-RU" dirty="0"/>
              <a:t>; посему, будучи составными </a:t>
            </a:r>
            <a:r>
              <a:rPr lang="ru-RU" dirty="0" smtClean="0"/>
              <a:t>частями действительности</a:t>
            </a:r>
            <a:r>
              <a:rPr lang="ru-RU" dirty="0"/>
              <a:t>, они должны соотноситься друг с другом и пребывать в согласии. Религиозный по своей природе вопрос или принцип должен быть одобрен наукой. Наука должна заявить о его обоснованности, и разум должен подтвердить его, дабы он порождал уверенность. Если же религиозное учение расходится с наукой и разумом, то оно, несомненно, является суеверием. Господь человечества наделил нас умственными способностями, дабы мы могли проникать в суть вещей. Посему, как может человек с полным основанием согласиться с каким-то утверждением, которое противоречит разумному мышлению и положениям науки? Конечно же, такой образ действий не сможет наполнить человека уверенностью и подлинной верой</a:t>
            </a:r>
            <a:r>
              <a:rPr lang="ru-RU" dirty="0" smtClean="0"/>
              <a:t>. </a:t>
            </a:r>
            <a:endParaRPr lang="ru-RU" dirty="0"/>
          </a:p>
          <a:p>
            <a:pPr marL="0" indent="0" algn="r">
              <a:buNone/>
            </a:pPr>
            <a:r>
              <a:rPr lang="ru-RU" dirty="0" smtClean="0"/>
              <a:t>Абдул-Баха. Цит. в компиляции «Раскрывая наше духовное предназначение», 1:8.</a:t>
            </a:r>
            <a:endParaRPr lang="ru-RU" dirty="0"/>
          </a:p>
          <a:p>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89" y="726221"/>
            <a:ext cx="3088104" cy="4593948"/>
          </a:xfrm>
          <a:prstGeom prst="rect">
            <a:avLst/>
          </a:prstGeom>
        </p:spPr>
      </p:pic>
    </p:spTree>
    <p:extLst>
      <p:ext uri="{BB962C8B-B14F-4D97-AF65-F5344CB8AC3E}">
        <p14:creationId xmlns:p14="http://schemas.microsoft.com/office/powerpoint/2010/main" val="216087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59329" y="2228850"/>
            <a:ext cx="10229850" cy="440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5061859" y="726221"/>
            <a:ext cx="5943598" cy="5405158"/>
          </a:xfrm>
          <a:solidFill>
            <a:schemeClr val="bg1"/>
          </a:solidFill>
        </p:spPr>
        <p:txBody>
          <a:bodyPr>
            <a:normAutofit/>
          </a:bodyPr>
          <a:lstStyle/>
          <a:p>
            <a:pPr marL="0" indent="0">
              <a:buNone/>
            </a:pPr>
            <a:r>
              <a:rPr lang="ru-RU" dirty="0"/>
              <a:t>В книгах древности многое сказано о различных стадиях в развитии души, таких, как вожделение, гневливость, вдохновение, доброта, умиротворение, благоугождение Богу и так далее; однако Перо Всевышнего не склонно задерживаться на сём. Всякая душа, что в сей День смиренно следует за Богом и крепко держится Его, будет удостоена чести и славы, всех прекрасных имён и положений.</a:t>
            </a:r>
          </a:p>
          <a:p>
            <a:pPr marL="0" indent="0" algn="r">
              <a:buNone/>
            </a:pPr>
            <a:r>
              <a:rPr lang="ru-RU" dirty="0" smtClean="0"/>
              <a:t>Бахаулла. «Избранное из Писаний», 31.</a:t>
            </a:r>
            <a:endParaRPr lang="ru-RU" dirty="0"/>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8371" r="5677"/>
          <a:stretch/>
        </p:blipFill>
        <p:spPr>
          <a:xfrm>
            <a:off x="677634" y="700533"/>
            <a:ext cx="3902530" cy="5520653"/>
          </a:xfrm>
          <a:prstGeom prst="rect">
            <a:avLst/>
          </a:prstGeom>
        </p:spPr>
      </p:pic>
    </p:spTree>
    <p:extLst>
      <p:ext uri="{BB962C8B-B14F-4D97-AF65-F5344CB8AC3E}">
        <p14:creationId xmlns:p14="http://schemas.microsoft.com/office/powerpoint/2010/main" val="1110263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680494" y="0"/>
            <a:ext cx="6831013" cy="6858000"/>
          </a:xfrm>
        </p:spPr>
      </p:pic>
    </p:spTree>
    <p:extLst>
      <p:ext uri="{BB962C8B-B14F-4D97-AF65-F5344CB8AC3E}">
        <p14:creationId xmlns:p14="http://schemas.microsoft.com/office/powerpoint/2010/main" val="1523337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2293" y="726221"/>
            <a:ext cx="7466886" cy="5405158"/>
          </a:xfrm>
          <a:solidFill>
            <a:schemeClr val="bg1"/>
          </a:solidFill>
        </p:spPr>
        <p:txBody>
          <a:bodyPr>
            <a:normAutofit fontScale="92500" lnSpcReduction="20000"/>
          </a:bodyPr>
          <a:lstStyle/>
          <a:p>
            <a:r>
              <a:rPr lang="ru-RU" dirty="0"/>
              <a:t>Конечно, существуют глупцы, кои никогда не вникали как следует в основы Божественных религий, а, взяв за образец поведение некоторых святош, меряют на сей аршин всех верующих, и в результате заключают, что религии служат препятствием для прогресса, причиной розни, источником злобы и вражды между народами. Они не замечают даже того, что принципы Божественных религий вряд ли можно оценивать по действиям людей, кои лишь притязают на следование им. Ибо любую замечательную вещь, какой бы несравненной она ни была, можно использовать во зло. Горящий светильник в руках несмышлёного </a:t>
            </a:r>
            <a:r>
              <a:rPr lang="ru-RU" dirty="0" smtClean="0"/>
              <a:t>ребёнка </a:t>
            </a:r>
            <a:r>
              <a:rPr lang="ru-RU" dirty="0"/>
              <a:t>или слепца не рассеет окружающий мрак и не осветит жилище - напротив, он подожжёт и его обладателя, и весь дом. Разумно ли в таком случае обвинять светильник? Нет, клянусь Господом Богом! Светильник направит того, кто обладает зрением, и укажет ему путь; но для слепого он - </a:t>
            </a:r>
            <a:r>
              <a:rPr lang="ru-RU" dirty="0" smtClean="0"/>
              <a:t>бедствие.</a:t>
            </a:r>
          </a:p>
          <a:p>
            <a:pPr marL="0" indent="0" algn="r">
              <a:buNone/>
            </a:pPr>
            <a:r>
              <a:rPr lang="ru-RU" dirty="0" smtClean="0"/>
              <a:t>Абдул-Баха. Цит. в компиляции «Раскрывая наше духовное предназначение», 1:7.</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89" y="726221"/>
            <a:ext cx="3088104" cy="4593948"/>
          </a:xfrm>
          <a:prstGeom prst="rect">
            <a:avLst/>
          </a:prstGeom>
        </p:spPr>
      </p:pic>
    </p:spTree>
    <p:extLst>
      <p:ext uri="{BB962C8B-B14F-4D97-AF65-F5344CB8AC3E}">
        <p14:creationId xmlns:p14="http://schemas.microsoft.com/office/powerpoint/2010/main" val="401657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мы доказываем?</a:t>
            </a:r>
            <a:endParaRPr lang="ru-RU" dirty="0"/>
          </a:p>
        </p:txBody>
      </p:sp>
      <p:sp>
        <p:nvSpPr>
          <p:cNvPr id="3" name="Объект 2"/>
          <p:cNvSpPr>
            <a:spLocks noGrp="1"/>
          </p:cNvSpPr>
          <p:nvPr>
            <p:ph idx="1"/>
          </p:nvPr>
        </p:nvSpPr>
        <p:spPr>
          <a:xfrm>
            <a:off x="1295401" y="2556932"/>
            <a:ext cx="5559877" cy="3318936"/>
          </a:xfrm>
        </p:spPr>
        <p:txBody>
          <a:bodyPr>
            <a:normAutofit lnSpcReduction="10000"/>
          </a:bodyPr>
          <a:lstStyle/>
          <a:p>
            <a:pPr marL="0" indent="0">
              <a:buNone/>
            </a:pPr>
            <a:r>
              <a:rPr lang="ru-RU" dirty="0"/>
              <a:t>Бахаулла учит, что </a:t>
            </a:r>
            <a:r>
              <a:rPr lang="ru-RU" dirty="0" smtClean="0"/>
              <a:t>существуют </a:t>
            </a:r>
            <a:r>
              <a:rPr lang="ru-RU" dirty="0"/>
              <a:t>три чётко различающихся плана бытия, или уровня реальности: </a:t>
            </a:r>
            <a:endParaRPr lang="ru-RU" dirty="0" smtClean="0"/>
          </a:p>
          <a:p>
            <a:r>
              <a:rPr lang="ru-RU" dirty="0" smtClean="0"/>
              <a:t>мир Бога</a:t>
            </a:r>
          </a:p>
          <a:p>
            <a:r>
              <a:rPr lang="ru-RU" dirty="0" smtClean="0"/>
              <a:t>мир человечества</a:t>
            </a:r>
          </a:p>
          <a:p>
            <a:r>
              <a:rPr lang="ru-RU" dirty="0" smtClean="0"/>
              <a:t>мир </a:t>
            </a:r>
            <a:r>
              <a:rPr lang="ru-RU" dirty="0"/>
              <a:t>Посланников (или «Богоявлений»), которые служат посредниками между Богом и </a:t>
            </a:r>
            <a:r>
              <a:rPr lang="ru-RU" dirty="0" smtClean="0"/>
              <a:t>человечеством</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278" y="2556932"/>
            <a:ext cx="4457700" cy="3429000"/>
          </a:xfrm>
          <a:prstGeom prst="rect">
            <a:avLst/>
          </a:prstGeom>
        </p:spPr>
      </p:pic>
    </p:spTree>
    <p:extLst>
      <p:ext uri="{BB962C8B-B14F-4D97-AF65-F5344CB8AC3E}">
        <p14:creationId xmlns:p14="http://schemas.microsoft.com/office/powerpoint/2010/main" val="3643973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2885</TotalTime>
  <Words>3950</Words>
  <Application>Microsoft Office PowerPoint</Application>
  <PresentationFormat>Широкоэкранный</PresentationFormat>
  <Paragraphs>206</Paragraphs>
  <Slides>43</Slides>
  <Notes>17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43</vt:i4>
      </vt:variant>
    </vt:vector>
  </HeadingPairs>
  <TitlesOfParts>
    <vt:vector size="55" baseType="lpstr">
      <vt:lpstr>Arial</vt:lpstr>
      <vt:lpstr>Times Ext Roman plus</vt:lpstr>
      <vt:lpstr>Garamond</vt:lpstr>
      <vt:lpstr>Symbol</vt:lpstr>
      <vt:lpstr>Calibri Light</vt:lpstr>
      <vt:lpstr>Century Gothic</vt:lpstr>
      <vt:lpstr>Calibri</vt:lpstr>
      <vt:lpstr>Wingdings 3</vt:lpstr>
      <vt:lpstr>Wingdings</vt:lpstr>
      <vt:lpstr>Натуральные материалы</vt:lpstr>
      <vt:lpstr>Ион</vt:lpstr>
      <vt:lpstr>Тема Office</vt:lpstr>
      <vt:lpstr>Почему мы уверены, что Бахаулла не врёт?</vt:lpstr>
      <vt:lpstr>Как доказать, что Бахаулла прав?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мы доказываем?</vt:lpstr>
      <vt:lpstr>Что есть Бог?</vt:lpstr>
      <vt:lpstr>Что есть Бог?</vt:lpstr>
      <vt:lpstr>Что есть Бог?</vt:lpstr>
      <vt:lpstr>Что есть Бог?</vt:lpstr>
      <vt:lpstr>Что есть Бог?</vt:lpstr>
      <vt:lpstr>Что есть Бог?</vt:lpstr>
      <vt:lpstr>Что есть Бог?</vt:lpstr>
      <vt:lpstr>Что есть Бог?</vt:lpstr>
      <vt:lpstr>Что есть Бог?</vt:lpstr>
      <vt:lpstr>Что есть Бог?</vt:lpstr>
      <vt:lpstr>Что есть человек?</vt:lpstr>
      <vt:lpstr>Что есть человек?</vt:lpstr>
      <vt:lpstr>Что есть человек?</vt:lpstr>
      <vt:lpstr>Что есть человек?</vt:lpstr>
      <vt:lpstr>Скажи: Если Нам будет угодно, Мы даруем сему Делу победу силою единственного слова из Нашего присутствия. Он, истинно, есть Всемогущий, Всеподчиняющий. Если бы таково было Божие намерение, явился бы из лесов небесной мощи лев неодолимой силы, рыканье коего подобно раскатам грома в горах. Но, поскольку Наше любящее провидение охватывает всё сущее, Мы повелели, чтобы окончательная победа была достигнута словами и речением, дабы во всех концах земли слуги Наши могли приобщиться Божественной благодати.</vt:lpstr>
      <vt:lpstr>Презентация PowerPoint</vt:lpstr>
      <vt:lpstr>Презентация PowerPoint</vt:lpstr>
      <vt:lpstr>Кто такие Богоявления?</vt:lpstr>
      <vt:lpstr>Презентация PowerPoint</vt:lpstr>
      <vt:lpstr>...Явил Он людям Дневные Светила Своего Божественного водительства... и повелел, что постижение сих освящённых Созданий тождественно постижению Его Самого... Всякий из Них есть Божий Путь, что соединяет сей мир с вышними обителями, есть Стяг Его Истины для всякого в царствах земли и небес.</vt:lpstr>
      <vt:lpstr>Сии пречистые Зерцала, сии Рассветы предвечной славы являют собой, все и каждый, земное Выражение Того, Кто есть главное Светило Вселенной, её Суть и конечное Предназначение. От Него исходит их знание и власть, от Него проистекает их владычество...</vt:lpstr>
      <vt:lpstr>Доказательство от постоянства</vt:lpstr>
      <vt:lpstr>Бахаулла</vt:lpstr>
      <vt:lpstr>Пророчества</vt:lpstr>
      <vt:lpstr>Мы раскрыли Божественные тайны и самым доступным языком предсказали будущие события, дабы ни сомнения неверующих, ни протесты заблудших, ни нашёптывания безрассудных не могли скрыть от искателей истины Источник света Единого истинного Бога. Большинство случившихся на сей земле событий было возглашено и предсказано Наивозвышенным Пером... Всё, что ниспослано свыше, уже сбылось или сбудется, слово в слово, на сей земле. Ни у кого нет возможности отворачиваться прочь или выдвигать возражения.</vt:lpstr>
      <vt:lpstr>1. Падение французского императора Наполеона III и последующий развал его империи. 2. Поражение Германии в двух кровавых войнах, что приведёт к «плачу Берлина».  3. Успех и устойчивость правления королевы Виктории. 4. Смещение ‘αлδ-пβши, премьер-министра Турции. 5. Свержение и убийство турецкого султана ‘Абдул-‘Азδза. 6. Развал Османской империи, приведший к исчезновению «показного великолепия» её столицы, Константинополя. 7. Падение Нβτир ад-Дδн-шаха, персидского монарха. 8. Возникновение конституционного строя в Персии. 9. Крупномасштабный (хотя и временный) упадок монархии по всему миру. 10. Постепенная утрата церковью своей власти по всему миру. 11. Крах мусульманского халифата. 12. Подъём коммунизма — «движения левых», и распространение его власти по всему миру. 13. Катастрофический упадок этого же движения, спровоцированный коллапсом уравнительной экономики. 14. Возрождение Израиля как родины иудеев. 15. Преследования евреев на Европейском континенте (нацистский Холокост). 16. Жестокие межрасовые конфликты в Америке. 17. Освобождение Бахауллы из тюрьмы города Акка и установление Его шатра на горе Кармель. 18. Захват и осквернение дома Бахауллы в Багдаде. 19. Провал всех попыток создать раскол в Вере Бахаи. 20. Взрывное ускорение научно-технического прогресса. 21. Разработка ядерного оружия. 22. Открытие трансмутации элементов, давней мечты алхимиков. 23. Страшная опасность для всего человечества в результате этого достижения. 24. Открытие того, что сложные элементы развиваются в природе из простых. 25. Признание планет необходимым побочным продуктом образования звёзд. 26. Космические путешествия. 27. Открытие заразных форм рака. 28. Провал поисков «недостающего звена» между человеком и обезьяной. 29. Отсутствие механического эфира (предполагаемого посредника для распространения света, постулированного в классической физике), и его переопределение как умозрительной реальности. 30. Отказ от механических моделей (буквальных образов) как основы для понимания физического мира.</vt:lpstr>
      <vt:lpstr>Научные факты</vt:lpstr>
      <vt:lpstr>Созидательное Слово</vt:lpstr>
      <vt:lpstr>Воздействие на людей</vt:lpstr>
      <vt:lpstr>Процесс Откровения</vt:lpstr>
      <vt:lpstr>Врождённое знание</vt:lpstr>
      <vt:lpstr>Мистические доказательства</vt:lpstr>
      <vt:lpstr>Презентация PowerPoint</vt:lpstr>
      <vt:lpstr>Презентация PowerPoint</vt:lpstr>
    </vt:vector>
  </TitlesOfParts>
  <Company>PAC 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Почему мы уверены, что Бахаулла не врёт?</dc:title>
  <dc:creator>Vladimir Chupin</dc:creator>
  <cp:lastModifiedBy>Vladimir Chupin</cp:lastModifiedBy>
  <cp:revision>179</cp:revision>
  <dcterms:created xsi:type="dcterms:W3CDTF">2016-07-23T08:31:28Z</dcterms:created>
  <dcterms:modified xsi:type="dcterms:W3CDTF">2016-08-04T05:45:27Z</dcterms:modified>
</cp:coreProperties>
</file>